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78" r:id="rId6"/>
    <p:sldId id="362" r:id="rId7"/>
    <p:sldId id="338" r:id="rId8"/>
    <p:sldId id="361" r:id="rId9"/>
    <p:sldId id="360" r:id="rId10"/>
    <p:sldId id="270" r:id="rId11"/>
    <p:sldId id="333" r:id="rId12"/>
    <p:sldId id="310" r:id="rId13"/>
    <p:sldId id="366" r:id="rId14"/>
    <p:sldId id="367" r:id="rId15"/>
    <p:sldId id="368" r:id="rId16"/>
    <p:sldId id="369" r:id="rId17"/>
    <p:sldId id="370" r:id="rId18"/>
    <p:sldId id="354" r:id="rId19"/>
    <p:sldId id="371" r:id="rId20"/>
    <p:sldId id="308" r:id="rId21"/>
    <p:sldId id="364" r:id="rId22"/>
    <p:sldId id="365"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8B"/>
    <a:srgbClr val="293C86"/>
    <a:srgbClr val="273583"/>
    <a:srgbClr val="293986"/>
    <a:srgbClr val="459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42" d="100"/>
          <a:sy n="42" d="100"/>
        </p:scale>
        <p:origin x="164"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66EB2-A64C-4E61-8BC4-947648F3DC4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B5E6E7A5-2D8B-4A00-9E54-5DDCC90BFAE1}">
      <dgm:prSet phldrT="[Text]"/>
      <dgm:spPr/>
      <dgm:t>
        <a:bodyPr/>
        <a:lstStyle/>
        <a:p>
          <a:pPr rtl="0"/>
          <a:r>
            <a:rPr lang="en-GB"/>
            <a:t>Round Opens</a:t>
          </a:r>
          <a:r>
            <a:rPr lang="en-GB">
              <a:latin typeface="Calibri Light" panose="020F0302020204030204"/>
            </a:rPr>
            <a:t> </a:t>
          </a:r>
          <a:endParaRPr lang="en-GB"/>
        </a:p>
      </dgm:t>
    </dgm:pt>
    <dgm:pt modelId="{3805CC25-5109-4803-BD67-BD3E9A2DD430}" type="parTrans" cxnId="{CE49108B-54EC-463A-9443-0FE398A41AD0}">
      <dgm:prSet/>
      <dgm:spPr/>
      <dgm:t>
        <a:bodyPr/>
        <a:lstStyle/>
        <a:p>
          <a:endParaRPr lang="en-GB"/>
        </a:p>
      </dgm:t>
    </dgm:pt>
    <dgm:pt modelId="{D63C0EE8-1836-4A42-B6D2-FB1434C07158}" type="sibTrans" cxnId="{CE49108B-54EC-463A-9443-0FE398A41AD0}">
      <dgm:prSet/>
      <dgm:spPr/>
      <dgm:t>
        <a:bodyPr/>
        <a:lstStyle/>
        <a:p>
          <a:endParaRPr lang="en-GB"/>
        </a:p>
      </dgm:t>
    </dgm:pt>
    <dgm:pt modelId="{2905FF16-24E6-43E5-A570-4F0E4AFF1A1A}">
      <dgm:prSet phldrT="[Text]"/>
      <dgm:spPr/>
      <dgm:t>
        <a:bodyPr/>
        <a:lstStyle/>
        <a:p>
          <a:pPr rtl="0"/>
          <a:r>
            <a:rPr lang="en-GB">
              <a:latin typeface="Calibri Light" panose="020F0302020204030204"/>
            </a:rPr>
            <a:t>Complete Application  </a:t>
          </a:r>
          <a:endParaRPr lang="en-GB"/>
        </a:p>
      </dgm:t>
    </dgm:pt>
    <dgm:pt modelId="{F417480C-F0C6-4708-9E4E-2BFD7E4A8DDC}" type="parTrans" cxnId="{605B6F57-C374-44F5-A124-ABE38C6AFFF9}">
      <dgm:prSet/>
      <dgm:spPr/>
      <dgm:t>
        <a:bodyPr/>
        <a:lstStyle/>
        <a:p>
          <a:endParaRPr lang="en-GB"/>
        </a:p>
      </dgm:t>
    </dgm:pt>
    <dgm:pt modelId="{C2F0FE0F-B0F5-4468-B05F-44E8732B07E4}" type="sibTrans" cxnId="{605B6F57-C374-44F5-A124-ABE38C6AFFF9}">
      <dgm:prSet/>
      <dgm:spPr/>
      <dgm:t>
        <a:bodyPr/>
        <a:lstStyle/>
        <a:p>
          <a:endParaRPr lang="en-GB"/>
        </a:p>
      </dgm:t>
    </dgm:pt>
    <dgm:pt modelId="{26D01C02-DF7C-417A-8FD2-354C142CBFE8}">
      <dgm:prSet phldrT="[Text]"/>
      <dgm:spPr/>
      <dgm:t>
        <a:bodyPr/>
        <a:lstStyle/>
        <a:p>
          <a:pPr rtl="0"/>
          <a:r>
            <a:rPr lang="en-GB">
              <a:latin typeface="Calibri Light" panose="020F0302020204030204"/>
            </a:rPr>
            <a:t>Submit Application </a:t>
          </a:r>
          <a:endParaRPr lang="en-GB"/>
        </a:p>
      </dgm:t>
    </dgm:pt>
    <dgm:pt modelId="{5F4B9A7E-06F8-43E1-A132-047FC61D76EF}" type="parTrans" cxnId="{47AE01B9-73E5-449A-B16F-BA53F27C082C}">
      <dgm:prSet/>
      <dgm:spPr/>
      <dgm:t>
        <a:bodyPr/>
        <a:lstStyle/>
        <a:p>
          <a:endParaRPr lang="en-GB"/>
        </a:p>
      </dgm:t>
    </dgm:pt>
    <dgm:pt modelId="{E8F22676-80BA-4B18-A0C8-5B458CD4D020}" type="sibTrans" cxnId="{47AE01B9-73E5-449A-B16F-BA53F27C082C}">
      <dgm:prSet/>
      <dgm:spPr/>
      <dgm:t>
        <a:bodyPr/>
        <a:lstStyle/>
        <a:p>
          <a:endParaRPr lang="en-GB"/>
        </a:p>
      </dgm:t>
    </dgm:pt>
    <dgm:pt modelId="{D7880EAD-9143-40D2-85C7-7D50926A7479}">
      <dgm:prSet phldrT="[Text]"/>
      <dgm:spPr/>
      <dgm:t>
        <a:bodyPr/>
        <a:lstStyle/>
        <a:p>
          <a:r>
            <a:rPr lang="en-GB"/>
            <a:t>Round Closes</a:t>
          </a:r>
        </a:p>
      </dgm:t>
    </dgm:pt>
    <dgm:pt modelId="{7647D43B-3535-454F-B2F0-CBF9D73D684F}" type="parTrans" cxnId="{E6FE449C-51C6-4371-BA4A-A8D0EC4B00E4}">
      <dgm:prSet/>
      <dgm:spPr/>
      <dgm:t>
        <a:bodyPr/>
        <a:lstStyle/>
        <a:p>
          <a:endParaRPr lang="en-GB"/>
        </a:p>
      </dgm:t>
    </dgm:pt>
    <dgm:pt modelId="{8B680C2C-1F61-4036-95F6-0777031CBB45}" type="sibTrans" cxnId="{E6FE449C-51C6-4371-BA4A-A8D0EC4B00E4}">
      <dgm:prSet/>
      <dgm:spPr/>
      <dgm:t>
        <a:bodyPr/>
        <a:lstStyle/>
        <a:p>
          <a:endParaRPr lang="en-GB"/>
        </a:p>
      </dgm:t>
    </dgm:pt>
    <dgm:pt modelId="{F694BC4F-D003-4B90-8342-89EF1A678423}" type="pres">
      <dgm:prSet presAssocID="{8ED66EB2-A64C-4E61-8BC4-947648F3DC4D}" presName="Name0" presStyleCnt="0">
        <dgm:presLayoutVars>
          <dgm:dir/>
          <dgm:resizeHandles val="exact"/>
        </dgm:presLayoutVars>
      </dgm:prSet>
      <dgm:spPr/>
    </dgm:pt>
    <dgm:pt modelId="{A16879D6-53AD-4AB5-9916-35DE82FF9D04}" type="pres">
      <dgm:prSet presAssocID="{B5E6E7A5-2D8B-4A00-9E54-5DDCC90BFAE1}" presName="node" presStyleLbl="node1" presStyleIdx="0" presStyleCnt="4">
        <dgm:presLayoutVars>
          <dgm:bulletEnabled val="1"/>
        </dgm:presLayoutVars>
      </dgm:prSet>
      <dgm:spPr/>
    </dgm:pt>
    <dgm:pt modelId="{9DAAF0E2-FA4E-4995-8D5D-B025003D45EE}" type="pres">
      <dgm:prSet presAssocID="{D63C0EE8-1836-4A42-B6D2-FB1434C07158}" presName="sibTrans" presStyleLbl="sibTrans2D1" presStyleIdx="0" presStyleCnt="3"/>
      <dgm:spPr/>
    </dgm:pt>
    <dgm:pt modelId="{8F78E272-1D92-4D31-8456-5894A10F71FA}" type="pres">
      <dgm:prSet presAssocID="{D63C0EE8-1836-4A42-B6D2-FB1434C07158}" presName="connectorText" presStyleLbl="sibTrans2D1" presStyleIdx="0" presStyleCnt="3"/>
      <dgm:spPr/>
    </dgm:pt>
    <dgm:pt modelId="{BFE84371-D108-4136-B266-67F3E3BFEBEB}" type="pres">
      <dgm:prSet presAssocID="{2905FF16-24E6-43E5-A570-4F0E4AFF1A1A}" presName="node" presStyleLbl="node1" presStyleIdx="1" presStyleCnt="4">
        <dgm:presLayoutVars>
          <dgm:bulletEnabled val="1"/>
        </dgm:presLayoutVars>
      </dgm:prSet>
      <dgm:spPr/>
    </dgm:pt>
    <dgm:pt modelId="{B0613436-DD01-4018-A4AC-4441975D32F1}" type="pres">
      <dgm:prSet presAssocID="{C2F0FE0F-B0F5-4468-B05F-44E8732B07E4}" presName="sibTrans" presStyleLbl="sibTrans2D1" presStyleIdx="1" presStyleCnt="3"/>
      <dgm:spPr/>
    </dgm:pt>
    <dgm:pt modelId="{7104242F-1E0C-43C8-9727-43CB0A3AF1BC}" type="pres">
      <dgm:prSet presAssocID="{C2F0FE0F-B0F5-4468-B05F-44E8732B07E4}" presName="connectorText" presStyleLbl="sibTrans2D1" presStyleIdx="1" presStyleCnt="3"/>
      <dgm:spPr/>
    </dgm:pt>
    <dgm:pt modelId="{8CAEF65A-F594-45FE-884B-42E9F8BCC839}" type="pres">
      <dgm:prSet presAssocID="{26D01C02-DF7C-417A-8FD2-354C142CBFE8}" presName="node" presStyleLbl="node1" presStyleIdx="2" presStyleCnt="4">
        <dgm:presLayoutVars>
          <dgm:bulletEnabled val="1"/>
        </dgm:presLayoutVars>
      </dgm:prSet>
      <dgm:spPr/>
    </dgm:pt>
    <dgm:pt modelId="{37631D13-CE5F-4D03-A531-C2A52AEB564D}" type="pres">
      <dgm:prSet presAssocID="{E8F22676-80BA-4B18-A0C8-5B458CD4D020}" presName="sibTrans" presStyleLbl="sibTrans2D1" presStyleIdx="2" presStyleCnt="3"/>
      <dgm:spPr/>
    </dgm:pt>
    <dgm:pt modelId="{3A8D0B4D-66ED-447A-B33A-C23EB4C1C100}" type="pres">
      <dgm:prSet presAssocID="{E8F22676-80BA-4B18-A0C8-5B458CD4D020}" presName="connectorText" presStyleLbl="sibTrans2D1" presStyleIdx="2" presStyleCnt="3"/>
      <dgm:spPr/>
    </dgm:pt>
    <dgm:pt modelId="{0E6B9F05-9D91-4804-BA45-3F5B82FD6319}" type="pres">
      <dgm:prSet presAssocID="{D7880EAD-9143-40D2-85C7-7D50926A7479}" presName="node" presStyleLbl="node1" presStyleIdx="3" presStyleCnt="4">
        <dgm:presLayoutVars>
          <dgm:bulletEnabled val="1"/>
        </dgm:presLayoutVars>
      </dgm:prSet>
      <dgm:spPr/>
    </dgm:pt>
  </dgm:ptLst>
  <dgm:cxnLst>
    <dgm:cxn modelId="{0EF9E517-5491-4B10-AFC8-774A23936964}" type="presOf" srcId="{D63C0EE8-1836-4A42-B6D2-FB1434C07158}" destId="{9DAAF0E2-FA4E-4995-8D5D-B025003D45EE}" srcOrd="0" destOrd="0" presId="urn:microsoft.com/office/officeart/2005/8/layout/process1"/>
    <dgm:cxn modelId="{7C186D2F-2000-4D12-B58B-CC7783F464CB}" type="presOf" srcId="{8ED66EB2-A64C-4E61-8BC4-947648F3DC4D}" destId="{F694BC4F-D003-4B90-8342-89EF1A678423}" srcOrd="0" destOrd="0" presId="urn:microsoft.com/office/officeart/2005/8/layout/process1"/>
    <dgm:cxn modelId="{6B1D1D49-85D0-4445-956B-881BDDA31600}" type="presOf" srcId="{D7880EAD-9143-40D2-85C7-7D50926A7479}" destId="{0E6B9F05-9D91-4804-BA45-3F5B82FD6319}" srcOrd="0" destOrd="0" presId="urn:microsoft.com/office/officeart/2005/8/layout/process1"/>
    <dgm:cxn modelId="{5BBC146E-F604-41FF-84B7-81BD19C85C04}" type="presOf" srcId="{26D01C02-DF7C-417A-8FD2-354C142CBFE8}" destId="{8CAEF65A-F594-45FE-884B-42E9F8BCC839}" srcOrd="0" destOrd="0" presId="urn:microsoft.com/office/officeart/2005/8/layout/process1"/>
    <dgm:cxn modelId="{605B6F57-C374-44F5-A124-ABE38C6AFFF9}" srcId="{8ED66EB2-A64C-4E61-8BC4-947648F3DC4D}" destId="{2905FF16-24E6-43E5-A570-4F0E4AFF1A1A}" srcOrd="1" destOrd="0" parTransId="{F417480C-F0C6-4708-9E4E-2BFD7E4A8DDC}" sibTransId="{C2F0FE0F-B0F5-4468-B05F-44E8732B07E4}"/>
    <dgm:cxn modelId="{CE49108B-54EC-463A-9443-0FE398A41AD0}" srcId="{8ED66EB2-A64C-4E61-8BC4-947648F3DC4D}" destId="{B5E6E7A5-2D8B-4A00-9E54-5DDCC90BFAE1}" srcOrd="0" destOrd="0" parTransId="{3805CC25-5109-4803-BD67-BD3E9A2DD430}" sibTransId="{D63C0EE8-1836-4A42-B6D2-FB1434C07158}"/>
    <dgm:cxn modelId="{D9284397-B5E6-4351-AAA8-506B555FF6FC}" type="presOf" srcId="{E8F22676-80BA-4B18-A0C8-5B458CD4D020}" destId="{37631D13-CE5F-4D03-A531-C2A52AEB564D}" srcOrd="0" destOrd="0" presId="urn:microsoft.com/office/officeart/2005/8/layout/process1"/>
    <dgm:cxn modelId="{CD98E09B-D64C-47E9-97BE-6B1EBB938556}" type="presOf" srcId="{C2F0FE0F-B0F5-4468-B05F-44E8732B07E4}" destId="{B0613436-DD01-4018-A4AC-4441975D32F1}" srcOrd="0" destOrd="0" presId="urn:microsoft.com/office/officeart/2005/8/layout/process1"/>
    <dgm:cxn modelId="{E6FE449C-51C6-4371-BA4A-A8D0EC4B00E4}" srcId="{8ED66EB2-A64C-4E61-8BC4-947648F3DC4D}" destId="{D7880EAD-9143-40D2-85C7-7D50926A7479}" srcOrd="3" destOrd="0" parTransId="{7647D43B-3535-454F-B2F0-CBF9D73D684F}" sibTransId="{8B680C2C-1F61-4036-95F6-0777031CBB45}"/>
    <dgm:cxn modelId="{F828D1A2-1B1A-4E19-AE26-492BBEA6AD01}" type="presOf" srcId="{E8F22676-80BA-4B18-A0C8-5B458CD4D020}" destId="{3A8D0B4D-66ED-447A-B33A-C23EB4C1C100}" srcOrd="1" destOrd="0" presId="urn:microsoft.com/office/officeart/2005/8/layout/process1"/>
    <dgm:cxn modelId="{91BFAAB6-F753-4929-BFC8-A3F629D564AD}" type="presOf" srcId="{C2F0FE0F-B0F5-4468-B05F-44E8732B07E4}" destId="{7104242F-1E0C-43C8-9727-43CB0A3AF1BC}" srcOrd="1" destOrd="0" presId="urn:microsoft.com/office/officeart/2005/8/layout/process1"/>
    <dgm:cxn modelId="{47AE01B9-73E5-449A-B16F-BA53F27C082C}" srcId="{8ED66EB2-A64C-4E61-8BC4-947648F3DC4D}" destId="{26D01C02-DF7C-417A-8FD2-354C142CBFE8}" srcOrd="2" destOrd="0" parTransId="{5F4B9A7E-06F8-43E1-A132-047FC61D76EF}" sibTransId="{E8F22676-80BA-4B18-A0C8-5B458CD4D020}"/>
    <dgm:cxn modelId="{E9E5BECB-3789-4AFF-8B49-6027BA1F75CF}" type="presOf" srcId="{B5E6E7A5-2D8B-4A00-9E54-5DDCC90BFAE1}" destId="{A16879D6-53AD-4AB5-9916-35DE82FF9D04}" srcOrd="0" destOrd="0" presId="urn:microsoft.com/office/officeart/2005/8/layout/process1"/>
    <dgm:cxn modelId="{CEF390EC-73DB-42BF-B7B0-338998E6B4DB}" type="presOf" srcId="{D63C0EE8-1836-4A42-B6D2-FB1434C07158}" destId="{8F78E272-1D92-4D31-8456-5894A10F71FA}" srcOrd="1" destOrd="0" presId="urn:microsoft.com/office/officeart/2005/8/layout/process1"/>
    <dgm:cxn modelId="{C91CD3F0-DE7F-4A05-9515-6A117A19930F}" type="presOf" srcId="{2905FF16-24E6-43E5-A570-4F0E4AFF1A1A}" destId="{BFE84371-D108-4136-B266-67F3E3BFEBEB}" srcOrd="0" destOrd="0" presId="urn:microsoft.com/office/officeart/2005/8/layout/process1"/>
    <dgm:cxn modelId="{140D31F1-F298-4F8F-B4FD-E2849FED9B65}" type="presParOf" srcId="{F694BC4F-D003-4B90-8342-89EF1A678423}" destId="{A16879D6-53AD-4AB5-9916-35DE82FF9D04}" srcOrd="0" destOrd="0" presId="urn:microsoft.com/office/officeart/2005/8/layout/process1"/>
    <dgm:cxn modelId="{FBD79350-BD28-4302-B174-1F215A3E5D86}" type="presParOf" srcId="{F694BC4F-D003-4B90-8342-89EF1A678423}" destId="{9DAAF0E2-FA4E-4995-8D5D-B025003D45EE}" srcOrd="1" destOrd="0" presId="urn:microsoft.com/office/officeart/2005/8/layout/process1"/>
    <dgm:cxn modelId="{443A4E38-B2B7-45F3-B425-C2579FD94BBF}" type="presParOf" srcId="{9DAAF0E2-FA4E-4995-8D5D-B025003D45EE}" destId="{8F78E272-1D92-4D31-8456-5894A10F71FA}" srcOrd="0" destOrd="0" presId="urn:microsoft.com/office/officeart/2005/8/layout/process1"/>
    <dgm:cxn modelId="{6CB737BB-E4F7-4C54-9AEA-831D08ADB7AA}" type="presParOf" srcId="{F694BC4F-D003-4B90-8342-89EF1A678423}" destId="{BFE84371-D108-4136-B266-67F3E3BFEBEB}" srcOrd="2" destOrd="0" presId="urn:microsoft.com/office/officeart/2005/8/layout/process1"/>
    <dgm:cxn modelId="{1F40F0D9-5189-42EA-BF18-DADCF15F2817}" type="presParOf" srcId="{F694BC4F-D003-4B90-8342-89EF1A678423}" destId="{B0613436-DD01-4018-A4AC-4441975D32F1}" srcOrd="3" destOrd="0" presId="urn:microsoft.com/office/officeart/2005/8/layout/process1"/>
    <dgm:cxn modelId="{4FBFCA76-366E-4E13-B505-2775218250EA}" type="presParOf" srcId="{B0613436-DD01-4018-A4AC-4441975D32F1}" destId="{7104242F-1E0C-43C8-9727-43CB0A3AF1BC}" srcOrd="0" destOrd="0" presId="urn:microsoft.com/office/officeart/2005/8/layout/process1"/>
    <dgm:cxn modelId="{7329F7C3-70D3-4A58-AD22-39B443FB0148}" type="presParOf" srcId="{F694BC4F-D003-4B90-8342-89EF1A678423}" destId="{8CAEF65A-F594-45FE-884B-42E9F8BCC839}" srcOrd="4" destOrd="0" presId="urn:microsoft.com/office/officeart/2005/8/layout/process1"/>
    <dgm:cxn modelId="{1ED6A15B-E5F9-47DC-A097-FD4080EAFEAE}" type="presParOf" srcId="{F694BC4F-D003-4B90-8342-89EF1A678423}" destId="{37631D13-CE5F-4D03-A531-C2A52AEB564D}" srcOrd="5" destOrd="0" presId="urn:microsoft.com/office/officeart/2005/8/layout/process1"/>
    <dgm:cxn modelId="{DEE91AEE-5001-40ED-8F6F-92C70C235A2F}" type="presParOf" srcId="{37631D13-CE5F-4D03-A531-C2A52AEB564D}" destId="{3A8D0B4D-66ED-447A-B33A-C23EB4C1C100}" srcOrd="0" destOrd="0" presId="urn:microsoft.com/office/officeart/2005/8/layout/process1"/>
    <dgm:cxn modelId="{7F8C7A3B-C3BB-43AC-8CE0-7426FFAA6429}" type="presParOf" srcId="{F694BC4F-D003-4B90-8342-89EF1A678423}" destId="{0E6B9F05-9D91-4804-BA45-3F5B82FD631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FD847-C414-4368-951F-6CC51F050166}" type="doc">
      <dgm:prSet loTypeId="urn:microsoft.com/office/officeart/2005/8/layout/process1" loCatId="process" qsTypeId="urn:microsoft.com/office/officeart/2005/8/quickstyle/simple1" qsCatId="simple" csTypeId="urn:microsoft.com/office/officeart/2005/8/colors/accent1_2" csCatId="accent1" phldr="1"/>
      <dgm:spPr/>
    </dgm:pt>
    <dgm:pt modelId="{5B370D39-68EE-4E5B-9B43-E823A5152B40}">
      <dgm:prSet phldrT="[Text]" phldr="0"/>
      <dgm:spPr/>
      <dgm:t>
        <a:bodyPr/>
        <a:lstStyle/>
        <a:p>
          <a:pPr rtl="0"/>
          <a:r>
            <a:rPr lang="en-GB">
              <a:latin typeface="Calibri Light" panose="020F0302020204030204"/>
            </a:rPr>
            <a:t>Evaluations  </a:t>
          </a:r>
          <a:endParaRPr lang="en-GB"/>
        </a:p>
      </dgm:t>
    </dgm:pt>
    <dgm:pt modelId="{35399D54-9DF9-4090-A63B-D1A83E1E2C6C}" type="parTrans" cxnId="{13A63497-0BBC-4AB4-9FB2-7CCD13326A2A}">
      <dgm:prSet/>
      <dgm:spPr/>
      <dgm:t>
        <a:bodyPr/>
        <a:lstStyle/>
        <a:p>
          <a:endParaRPr lang="en-GB"/>
        </a:p>
      </dgm:t>
    </dgm:pt>
    <dgm:pt modelId="{9F71CB58-F4D0-49D3-9B01-947D426BCD82}" type="sibTrans" cxnId="{13A63497-0BBC-4AB4-9FB2-7CCD13326A2A}">
      <dgm:prSet/>
      <dgm:spPr/>
      <dgm:t>
        <a:bodyPr/>
        <a:lstStyle/>
        <a:p>
          <a:endParaRPr lang="en-GB"/>
        </a:p>
      </dgm:t>
    </dgm:pt>
    <dgm:pt modelId="{F45EA747-637F-4FF6-A189-F1ED1C3E4241}">
      <dgm:prSet phldrT="[Text]" phldr="0"/>
      <dgm:spPr/>
      <dgm:t>
        <a:bodyPr/>
        <a:lstStyle/>
        <a:p>
          <a:pPr rtl="0"/>
          <a:r>
            <a:rPr lang="en-GB">
              <a:latin typeface="Calibri Light" panose="020F0302020204030204"/>
            </a:rPr>
            <a:t> Moderations  </a:t>
          </a:r>
          <a:endParaRPr lang="en-GB"/>
        </a:p>
      </dgm:t>
    </dgm:pt>
    <dgm:pt modelId="{AA710943-B1BC-4D81-9197-3362398A2458}" type="parTrans" cxnId="{8CEB91D6-119A-43EF-9B97-ADAE3B7EDD0C}">
      <dgm:prSet/>
      <dgm:spPr/>
      <dgm:t>
        <a:bodyPr/>
        <a:lstStyle/>
        <a:p>
          <a:endParaRPr lang="en-GB"/>
        </a:p>
      </dgm:t>
    </dgm:pt>
    <dgm:pt modelId="{B47DE632-B3A9-4CD9-BEBD-6BA2CD1158B1}" type="sibTrans" cxnId="{8CEB91D6-119A-43EF-9B97-ADAE3B7EDD0C}">
      <dgm:prSet/>
      <dgm:spPr/>
      <dgm:t>
        <a:bodyPr/>
        <a:lstStyle/>
        <a:p>
          <a:endParaRPr lang="en-GB"/>
        </a:p>
      </dgm:t>
    </dgm:pt>
    <dgm:pt modelId="{8529168E-96BC-4A60-B821-40EB7D6E6EEE}">
      <dgm:prSet phldrT="[Text]" phldr="0"/>
      <dgm:spPr/>
      <dgm:t>
        <a:bodyPr/>
        <a:lstStyle/>
        <a:p>
          <a:pPr rtl="0"/>
          <a:r>
            <a:rPr lang="en-GB">
              <a:latin typeface="Calibri Light" panose="020F0302020204030204"/>
            </a:rPr>
            <a:t>Recommendation and Sign Off  </a:t>
          </a:r>
          <a:endParaRPr lang="en-GB"/>
        </a:p>
      </dgm:t>
    </dgm:pt>
    <dgm:pt modelId="{E78C2403-FBD6-4598-944E-425BF6E4DCAD}" type="parTrans" cxnId="{3D040B95-F86A-4415-8DD3-935152654D12}">
      <dgm:prSet/>
      <dgm:spPr/>
      <dgm:t>
        <a:bodyPr/>
        <a:lstStyle/>
        <a:p>
          <a:endParaRPr lang="en-GB"/>
        </a:p>
      </dgm:t>
    </dgm:pt>
    <dgm:pt modelId="{B606BB31-8456-4F60-9E48-4CB0DD398793}" type="sibTrans" cxnId="{3D040B95-F86A-4415-8DD3-935152654D12}">
      <dgm:prSet/>
      <dgm:spPr/>
      <dgm:t>
        <a:bodyPr/>
        <a:lstStyle/>
        <a:p>
          <a:endParaRPr lang="en-GB"/>
        </a:p>
      </dgm:t>
    </dgm:pt>
    <dgm:pt modelId="{D69238F4-70A7-4A69-BB41-F1304142419E}">
      <dgm:prSet phldr="0"/>
      <dgm:spPr/>
      <dgm:t>
        <a:bodyPr/>
        <a:lstStyle/>
        <a:p>
          <a:r>
            <a:rPr lang="en-GB">
              <a:latin typeface="Calibri Light" panose="020F0302020204030204"/>
            </a:rPr>
            <a:t>Feedback</a:t>
          </a:r>
        </a:p>
      </dgm:t>
    </dgm:pt>
    <dgm:pt modelId="{22D40930-54DA-4882-8301-A96B5FEF886A}" type="parTrans" cxnId="{DADC2754-50FE-4D31-A8B9-BAAA70F923C8}">
      <dgm:prSet/>
      <dgm:spPr/>
      <dgm:t>
        <a:bodyPr/>
        <a:lstStyle/>
        <a:p>
          <a:endParaRPr lang="en-GB"/>
        </a:p>
      </dgm:t>
    </dgm:pt>
    <dgm:pt modelId="{C7391F07-1FAB-42F5-87CA-8A782877ED4D}" type="sibTrans" cxnId="{DADC2754-50FE-4D31-A8B9-BAAA70F923C8}">
      <dgm:prSet/>
      <dgm:spPr/>
      <dgm:t>
        <a:bodyPr/>
        <a:lstStyle/>
        <a:p>
          <a:endParaRPr lang="en-GB"/>
        </a:p>
      </dgm:t>
    </dgm:pt>
    <dgm:pt modelId="{57CD123C-B1E0-4376-BDB0-12F369829542}" type="pres">
      <dgm:prSet presAssocID="{2B0FD847-C414-4368-951F-6CC51F050166}" presName="Name0" presStyleCnt="0">
        <dgm:presLayoutVars>
          <dgm:dir/>
          <dgm:resizeHandles val="exact"/>
        </dgm:presLayoutVars>
      </dgm:prSet>
      <dgm:spPr/>
    </dgm:pt>
    <dgm:pt modelId="{F8FA8920-508F-40CC-AE47-E73A07B7B6AA}" type="pres">
      <dgm:prSet presAssocID="{5B370D39-68EE-4E5B-9B43-E823A5152B40}" presName="node" presStyleLbl="node1" presStyleIdx="0" presStyleCnt="4">
        <dgm:presLayoutVars>
          <dgm:bulletEnabled val="1"/>
        </dgm:presLayoutVars>
      </dgm:prSet>
      <dgm:spPr/>
    </dgm:pt>
    <dgm:pt modelId="{F1CA9FEC-778C-48FF-AFD3-CFDC590EA00E}" type="pres">
      <dgm:prSet presAssocID="{9F71CB58-F4D0-49D3-9B01-947D426BCD82}" presName="sibTrans" presStyleLbl="sibTrans2D1" presStyleIdx="0" presStyleCnt="3"/>
      <dgm:spPr/>
    </dgm:pt>
    <dgm:pt modelId="{E001261E-F674-4AA4-8D5D-20F12C11C2F0}" type="pres">
      <dgm:prSet presAssocID="{9F71CB58-F4D0-49D3-9B01-947D426BCD82}" presName="connectorText" presStyleLbl="sibTrans2D1" presStyleIdx="0" presStyleCnt="3"/>
      <dgm:spPr/>
    </dgm:pt>
    <dgm:pt modelId="{B4493CD5-236F-4256-B588-B2EA1DC57E18}" type="pres">
      <dgm:prSet presAssocID="{F45EA747-637F-4FF6-A189-F1ED1C3E4241}" presName="node" presStyleLbl="node1" presStyleIdx="1" presStyleCnt="4">
        <dgm:presLayoutVars>
          <dgm:bulletEnabled val="1"/>
        </dgm:presLayoutVars>
      </dgm:prSet>
      <dgm:spPr/>
    </dgm:pt>
    <dgm:pt modelId="{059AE56A-EADC-44DE-ADE0-9055B50B954B}" type="pres">
      <dgm:prSet presAssocID="{B47DE632-B3A9-4CD9-BEBD-6BA2CD1158B1}" presName="sibTrans" presStyleLbl="sibTrans2D1" presStyleIdx="1" presStyleCnt="3"/>
      <dgm:spPr/>
    </dgm:pt>
    <dgm:pt modelId="{89641270-7099-4445-9184-B07349BAA57B}" type="pres">
      <dgm:prSet presAssocID="{B47DE632-B3A9-4CD9-BEBD-6BA2CD1158B1}" presName="connectorText" presStyleLbl="sibTrans2D1" presStyleIdx="1" presStyleCnt="3"/>
      <dgm:spPr/>
    </dgm:pt>
    <dgm:pt modelId="{1B8D21E6-8693-43A8-A7AA-9DE72934C72A}" type="pres">
      <dgm:prSet presAssocID="{8529168E-96BC-4A60-B821-40EB7D6E6EEE}" presName="node" presStyleLbl="node1" presStyleIdx="2" presStyleCnt="4">
        <dgm:presLayoutVars>
          <dgm:bulletEnabled val="1"/>
        </dgm:presLayoutVars>
      </dgm:prSet>
      <dgm:spPr/>
    </dgm:pt>
    <dgm:pt modelId="{97ABE3E6-55E6-45D0-A930-4AE045840B35}" type="pres">
      <dgm:prSet presAssocID="{B606BB31-8456-4F60-9E48-4CB0DD398793}" presName="sibTrans" presStyleLbl="sibTrans2D1" presStyleIdx="2" presStyleCnt="3"/>
      <dgm:spPr/>
    </dgm:pt>
    <dgm:pt modelId="{2A3EF957-A2A7-402C-A1C9-6559A71C37B9}" type="pres">
      <dgm:prSet presAssocID="{B606BB31-8456-4F60-9E48-4CB0DD398793}" presName="connectorText" presStyleLbl="sibTrans2D1" presStyleIdx="2" presStyleCnt="3"/>
      <dgm:spPr/>
    </dgm:pt>
    <dgm:pt modelId="{A8EC1B78-3A1D-4F9F-9B3E-193A48B18A6E}" type="pres">
      <dgm:prSet presAssocID="{D69238F4-70A7-4A69-BB41-F1304142419E}" presName="node" presStyleLbl="node1" presStyleIdx="3" presStyleCnt="4">
        <dgm:presLayoutVars>
          <dgm:bulletEnabled val="1"/>
        </dgm:presLayoutVars>
      </dgm:prSet>
      <dgm:spPr/>
    </dgm:pt>
  </dgm:ptLst>
  <dgm:cxnLst>
    <dgm:cxn modelId="{4C279B1A-E45B-4EFD-9CB4-5FEE4EC10495}" type="presOf" srcId="{B606BB31-8456-4F60-9E48-4CB0DD398793}" destId="{97ABE3E6-55E6-45D0-A930-4AE045840B35}" srcOrd="0" destOrd="0" presId="urn:microsoft.com/office/officeart/2005/8/layout/process1"/>
    <dgm:cxn modelId="{43BCCF3F-AA8F-46D4-BAA3-CAA498100854}" type="presOf" srcId="{B47DE632-B3A9-4CD9-BEBD-6BA2CD1158B1}" destId="{89641270-7099-4445-9184-B07349BAA57B}" srcOrd="1" destOrd="0" presId="urn:microsoft.com/office/officeart/2005/8/layout/process1"/>
    <dgm:cxn modelId="{2A332E46-13EF-4F2D-9A25-735B73223FE9}" type="presOf" srcId="{8529168E-96BC-4A60-B821-40EB7D6E6EEE}" destId="{1B8D21E6-8693-43A8-A7AA-9DE72934C72A}" srcOrd="0" destOrd="0" presId="urn:microsoft.com/office/officeart/2005/8/layout/process1"/>
    <dgm:cxn modelId="{DADC2754-50FE-4D31-A8B9-BAAA70F923C8}" srcId="{2B0FD847-C414-4368-951F-6CC51F050166}" destId="{D69238F4-70A7-4A69-BB41-F1304142419E}" srcOrd="3" destOrd="0" parTransId="{22D40930-54DA-4882-8301-A96B5FEF886A}" sibTransId="{C7391F07-1FAB-42F5-87CA-8A782877ED4D}"/>
    <dgm:cxn modelId="{97E8BA59-5676-46B0-B858-A5FC75038C35}" type="presOf" srcId="{9F71CB58-F4D0-49D3-9B01-947D426BCD82}" destId="{E001261E-F674-4AA4-8D5D-20F12C11C2F0}" srcOrd="1" destOrd="0" presId="urn:microsoft.com/office/officeart/2005/8/layout/process1"/>
    <dgm:cxn modelId="{DD52C087-4CDB-4A11-89D8-1A5B128D7EB9}" type="presOf" srcId="{B47DE632-B3A9-4CD9-BEBD-6BA2CD1158B1}" destId="{059AE56A-EADC-44DE-ADE0-9055B50B954B}" srcOrd="0" destOrd="0" presId="urn:microsoft.com/office/officeart/2005/8/layout/process1"/>
    <dgm:cxn modelId="{3D040B95-F86A-4415-8DD3-935152654D12}" srcId="{2B0FD847-C414-4368-951F-6CC51F050166}" destId="{8529168E-96BC-4A60-B821-40EB7D6E6EEE}" srcOrd="2" destOrd="0" parTransId="{E78C2403-FBD6-4598-944E-425BF6E4DCAD}" sibTransId="{B606BB31-8456-4F60-9E48-4CB0DD398793}"/>
    <dgm:cxn modelId="{13A63497-0BBC-4AB4-9FB2-7CCD13326A2A}" srcId="{2B0FD847-C414-4368-951F-6CC51F050166}" destId="{5B370D39-68EE-4E5B-9B43-E823A5152B40}" srcOrd="0" destOrd="0" parTransId="{35399D54-9DF9-4090-A63B-D1A83E1E2C6C}" sibTransId="{9F71CB58-F4D0-49D3-9B01-947D426BCD82}"/>
    <dgm:cxn modelId="{BD4DC9A2-59DD-48CD-B9BD-2F8B849C73F4}" type="presOf" srcId="{D69238F4-70A7-4A69-BB41-F1304142419E}" destId="{A8EC1B78-3A1D-4F9F-9B3E-193A48B18A6E}" srcOrd="0" destOrd="0" presId="urn:microsoft.com/office/officeart/2005/8/layout/process1"/>
    <dgm:cxn modelId="{09A004A6-8666-4945-A85E-680F61EA41C4}" type="presOf" srcId="{9F71CB58-F4D0-49D3-9B01-947D426BCD82}" destId="{F1CA9FEC-778C-48FF-AFD3-CFDC590EA00E}" srcOrd="0" destOrd="0" presId="urn:microsoft.com/office/officeart/2005/8/layout/process1"/>
    <dgm:cxn modelId="{CC9ECCB2-B083-436C-AF5D-DA8A287BFC0F}" type="presOf" srcId="{5B370D39-68EE-4E5B-9B43-E823A5152B40}" destId="{F8FA8920-508F-40CC-AE47-E73A07B7B6AA}" srcOrd="0" destOrd="0" presId="urn:microsoft.com/office/officeart/2005/8/layout/process1"/>
    <dgm:cxn modelId="{D4E095B5-35A2-498A-AF30-C0D1041A9576}" type="presOf" srcId="{F45EA747-637F-4FF6-A189-F1ED1C3E4241}" destId="{B4493CD5-236F-4256-B588-B2EA1DC57E18}" srcOrd="0" destOrd="0" presId="urn:microsoft.com/office/officeart/2005/8/layout/process1"/>
    <dgm:cxn modelId="{A9ED87B8-2D17-46F7-ADE1-F6B6B2F2EB3F}" type="presOf" srcId="{2B0FD847-C414-4368-951F-6CC51F050166}" destId="{57CD123C-B1E0-4376-BDB0-12F369829542}" srcOrd="0" destOrd="0" presId="urn:microsoft.com/office/officeart/2005/8/layout/process1"/>
    <dgm:cxn modelId="{4669D8D4-F262-4A1A-B457-25B4C138FCB6}" type="presOf" srcId="{B606BB31-8456-4F60-9E48-4CB0DD398793}" destId="{2A3EF957-A2A7-402C-A1C9-6559A71C37B9}" srcOrd="1" destOrd="0" presId="urn:microsoft.com/office/officeart/2005/8/layout/process1"/>
    <dgm:cxn modelId="{8CEB91D6-119A-43EF-9B97-ADAE3B7EDD0C}" srcId="{2B0FD847-C414-4368-951F-6CC51F050166}" destId="{F45EA747-637F-4FF6-A189-F1ED1C3E4241}" srcOrd="1" destOrd="0" parTransId="{AA710943-B1BC-4D81-9197-3362398A2458}" sibTransId="{B47DE632-B3A9-4CD9-BEBD-6BA2CD1158B1}"/>
    <dgm:cxn modelId="{1C34151C-84A7-4063-8E74-E452B2155F71}" type="presParOf" srcId="{57CD123C-B1E0-4376-BDB0-12F369829542}" destId="{F8FA8920-508F-40CC-AE47-E73A07B7B6AA}" srcOrd="0" destOrd="0" presId="urn:microsoft.com/office/officeart/2005/8/layout/process1"/>
    <dgm:cxn modelId="{1A41806A-2DED-42E9-B018-FF98D0B7C919}" type="presParOf" srcId="{57CD123C-B1E0-4376-BDB0-12F369829542}" destId="{F1CA9FEC-778C-48FF-AFD3-CFDC590EA00E}" srcOrd="1" destOrd="0" presId="urn:microsoft.com/office/officeart/2005/8/layout/process1"/>
    <dgm:cxn modelId="{B7138F16-A9A8-4F09-A6F4-EDA31EF5DB82}" type="presParOf" srcId="{F1CA9FEC-778C-48FF-AFD3-CFDC590EA00E}" destId="{E001261E-F674-4AA4-8D5D-20F12C11C2F0}" srcOrd="0" destOrd="0" presId="urn:microsoft.com/office/officeart/2005/8/layout/process1"/>
    <dgm:cxn modelId="{367FBA27-D52E-4274-8466-ECC8FF08DC89}" type="presParOf" srcId="{57CD123C-B1E0-4376-BDB0-12F369829542}" destId="{B4493CD5-236F-4256-B588-B2EA1DC57E18}" srcOrd="2" destOrd="0" presId="urn:microsoft.com/office/officeart/2005/8/layout/process1"/>
    <dgm:cxn modelId="{B55A328A-00F3-49E4-B108-BBC681366A46}" type="presParOf" srcId="{57CD123C-B1E0-4376-BDB0-12F369829542}" destId="{059AE56A-EADC-44DE-ADE0-9055B50B954B}" srcOrd="3" destOrd="0" presId="urn:microsoft.com/office/officeart/2005/8/layout/process1"/>
    <dgm:cxn modelId="{6C8B9174-73AC-4D58-9092-682D594A68E5}" type="presParOf" srcId="{059AE56A-EADC-44DE-ADE0-9055B50B954B}" destId="{89641270-7099-4445-9184-B07349BAA57B}" srcOrd="0" destOrd="0" presId="urn:microsoft.com/office/officeart/2005/8/layout/process1"/>
    <dgm:cxn modelId="{9925405B-502B-4A66-AD1A-820B7856B342}" type="presParOf" srcId="{57CD123C-B1E0-4376-BDB0-12F369829542}" destId="{1B8D21E6-8693-43A8-A7AA-9DE72934C72A}" srcOrd="4" destOrd="0" presId="urn:microsoft.com/office/officeart/2005/8/layout/process1"/>
    <dgm:cxn modelId="{55938421-DB3A-4B20-992C-A1FC6601992E}" type="presParOf" srcId="{57CD123C-B1E0-4376-BDB0-12F369829542}" destId="{97ABE3E6-55E6-45D0-A930-4AE045840B35}" srcOrd="5" destOrd="0" presId="urn:microsoft.com/office/officeart/2005/8/layout/process1"/>
    <dgm:cxn modelId="{49FCEED1-07CF-446B-AD26-4DD3F13A4C9B}" type="presParOf" srcId="{97ABE3E6-55E6-45D0-A930-4AE045840B35}" destId="{2A3EF957-A2A7-402C-A1C9-6559A71C37B9}" srcOrd="0" destOrd="0" presId="urn:microsoft.com/office/officeart/2005/8/layout/process1"/>
    <dgm:cxn modelId="{9EE66098-2FD8-4138-A6F9-9576A37C7CAD}" type="presParOf" srcId="{57CD123C-B1E0-4376-BDB0-12F369829542}" destId="{A8EC1B78-3A1D-4F9F-9B3E-193A48B18A6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0FD847-C414-4368-951F-6CC51F050166}" type="doc">
      <dgm:prSet loTypeId="urn:microsoft.com/office/officeart/2005/8/layout/process1" loCatId="process" qsTypeId="urn:microsoft.com/office/officeart/2005/8/quickstyle/simple1" qsCatId="simple" csTypeId="urn:microsoft.com/office/officeart/2005/8/colors/accent1_2" csCatId="accent1" phldr="1"/>
      <dgm:spPr/>
    </dgm:pt>
    <dgm:pt modelId="{5B370D39-68EE-4E5B-9B43-E823A5152B40}">
      <dgm:prSet phldrT="[Text]" phldr="0"/>
      <dgm:spPr/>
      <dgm:t>
        <a:bodyPr/>
        <a:lstStyle/>
        <a:p>
          <a:pPr rtl="0"/>
          <a:r>
            <a:rPr lang="en-GB">
              <a:latin typeface="Calibri Light" panose="020F0302020204030204"/>
            </a:rPr>
            <a:t>Evaluations  </a:t>
          </a:r>
          <a:endParaRPr lang="en-GB"/>
        </a:p>
      </dgm:t>
    </dgm:pt>
    <dgm:pt modelId="{35399D54-9DF9-4090-A63B-D1A83E1E2C6C}" type="parTrans" cxnId="{13A63497-0BBC-4AB4-9FB2-7CCD13326A2A}">
      <dgm:prSet/>
      <dgm:spPr/>
      <dgm:t>
        <a:bodyPr/>
        <a:lstStyle/>
        <a:p>
          <a:endParaRPr lang="en-GB"/>
        </a:p>
      </dgm:t>
    </dgm:pt>
    <dgm:pt modelId="{9F71CB58-F4D0-49D3-9B01-947D426BCD82}" type="sibTrans" cxnId="{13A63497-0BBC-4AB4-9FB2-7CCD13326A2A}">
      <dgm:prSet/>
      <dgm:spPr/>
      <dgm:t>
        <a:bodyPr/>
        <a:lstStyle/>
        <a:p>
          <a:endParaRPr lang="en-GB"/>
        </a:p>
      </dgm:t>
    </dgm:pt>
    <dgm:pt modelId="{F45EA747-637F-4FF6-A189-F1ED1C3E4241}">
      <dgm:prSet phldrT="[Text]" phldr="0"/>
      <dgm:spPr/>
      <dgm:t>
        <a:bodyPr/>
        <a:lstStyle/>
        <a:p>
          <a:pPr rtl="0"/>
          <a:r>
            <a:rPr lang="en-GB">
              <a:latin typeface="Calibri Light" panose="020F0302020204030204"/>
            </a:rPr>
            <a:t> Moderations  </a:t>
          </a:r>
          <a:endParaRPr lang="en-GB"/>
        </a:p>
      </dgm:t>
    </dgm:pt>
    <dgm:pt modelId="{AA710943-B1BC-4D81-9197-3362398A2458}" type="parTrans" cxnId="{8CEB91D6-119A-43EF-9B97-ADAE3B7EDD0C}">
      <dgm:prSet/>
      <dgm:spPr/>
      <dgm:t>
        <a:bodyPr/>
        <a:lstStyle/>
        <a:p>
          <a:endParaRPr lang="en-GB"/>
        </a:p>
      </dgm:t>
    </dgm:pt>
    <dgm:pt modelId="{B47DE632-B3A9-4CD9-BEBD-6BA2CD1158B1}" type="sibTrans" cxnId="{8CEB91D6-119A-43EF-9B97-ADAE3B7EDD0C}">
      <dgm:prSet/>
      <dgm:spPr/>
      <dgm:t>
        <a:bodyPr/>
        <a:lstStyle/>
        <a:p>
          <a:endParaRPr lang="en-GB"/>
        </a:p>
      </dgm:t>
    </dgm:pt>
    <dgm:pt modelId="{8529168E-96BC-4A60-B821-40EB7D6E6EEE}">
      <dgm:prSet phldrT="[Text]" phldr="0"/>
      <dgm:spPr/>
      <dgm:t>
        <a:bodyPr/>
        <a:lstStyle/>
        <a:p>
          <a:pPr rtl="0"/>
          <a:r>
            <a:rPr lang="en-GB">
              <a:latin typeface="Calibri Light" panose="020F0302020204030204"/>
            </a:rPr>
            <a:t>Recommendation and Sign Off  </a:t>
          </a:r>
          <a:endParaRPr lang="en-GB"/>
        </a:p>
      </dgm:t>
    </dgm:pt>
    <dgm:pt modelId="{E78C2403-FBD6-4598-944E-425BF6E4DCAD}" type="parTrans" cxnId="{3D040B95-F86A-4415-8DD3-935152654D12}">
      <dgm:prSet/>
      <dgm:spPr/>
      <dgm:t>
        <a:bodyPr/>
        <a:lstStyle/>
        <a:p>
          <a:endParaRPr lang="en-GB"/>
        </a:p>
      </dgm:t>
    </dgm:pt>
    <dgm:pt modelId="{B606BB31-8456-4F60-9E48-4CB0DD398793}" type="sibTrans" cxnId="{3D040B95-F86A-4415-8DD3-935152654D12}">
      <dgm:prSet/>
      <dgm:spPr/>
      <dgm:t>
        <a:bodyPr/>
        <a:lstStyle/>
        <a:p>
          <a:endParaRPr lang="en-GB"/>
        </a:p>
      </dgm:t>
    </dgm:pt>
    <dgm:pt modelId="{D69238F4-70A7-4A69-BB41-F1304142419E}">
      <dgm:prSet phldr="0"/>
      <dgm:spPr/>
      <dgm:t>
        <a:bodyPr/>
        <a:lstStyle/>
        <a:p>
          <a:r>
            <a:rPr lang="en-GB">
              <a:latin typeface="Calibri Light" panose="020F0302020204030204"/>
            </a:rPr>
            <a:t>Feedback</a:t>
          </a:r>
        </a:p>
      </dgm:t>
    </dgm:pt>
    <dgm:pt modelId="{22D40930-54DA-4882-8301-A96B5FEF886A}" type="parTrans" cxnId="{DADC2754-50FE-4D31-A8B9-BAAA70F923C8}">
      <dgm:prSet/>
      <dgm:spPr/>
      <dgm:t>
        <a:bodyPr/>
        <a:lstStyle/>
        <a:p>
          <a:endParaRPr lang="en-GB"/>
        </a:p>
      </dgm:t>
    </dgm:pt>
    <dgm:pt modelId="{C7391F07-1FAB-42F5-87CA-8A782877ED4D}" type="sibTrans" cxnId="{DADC2754-50FE-4D31-A8B9-BAAA70F923C8}">
      <dgm:prSet/>
      <dgm:spPr/>
      <dgm:t>
        <a:bodyPr/>
        <a:lstStyle/>
        <a:p>
          <a:endParaRPr lang="en-GB"/>
        </a:p>
      </dgm:t>
    </dgm:pt>
    <dgm:pt modelId="{57CD123C-B1E0-4376-BDB0-12F369829542}" type="pres">
      <dgm:prSet presAssocID="{2B0FD847-C414-4368-951F-6CC51F050166}" presName="Name0" presStyleCnt="0">
        <dgm:presLayoutVars>
          <dgm:dir/>
          <dgm:resizeHandles val="exact"/>
        </dgm:presLayoutVars>
      </dgm:prSet>
      <dgm:spPr/>
    </dgm:pt>
    <dgm:pt modelId="{F8FA8920-508F-40CC-AE47-E73A07B7B6AA}" type="pres">
      <dgm:prSet presAssocID="{5B370D39-68EE-4E5B-9B43-E823A5152B40}" presName="node" presStyleLbl="node1" presStyleIdx="0" presStyleCnt="4">
        <dgm:presLayoutVars>
          <dgm:bulletEnabled val="1"/>
        </dgm:presLayoutVars>
      </dgm:prSet>
      <dgm:spPr/>
    </dgm:pt>
    <dgm:pt modelId="{F1CA9FEC-778C-48FF-AFD3-CFDC590EA00E}" type="pres">
      <dgm:prSet presAssocID="{9F71CB58-F4D0-49D3-9B01-947D426BCD82}" presName="sibTrans" presStyleLbl="sibTrans2D1" presStyleIdx="0" presStyleCnt="3"/>
      <dgm:spPr/>
    </dgm:pt>
    <dgm:pt modelId="{E001261E-F674-4AA4-8D5D-20F12C11C2F0}" type="pres">
      <dgm:prSet presAssocID="{9F71CB58-F4D0-49D3-9B01-947D426BCD82}" presName="connectorText" presStyleLbl="sibTrans2D1" presStyleIdx="0" presStyleCnt="3"/>
      <dgm:spPr/>
    </dgm:pt>
    <dgm:pt modelId="{B4493CD5-236F-4256-B588-B2EA1DC57E18}" type="pres">
      <dgm:prSet presAssocID="{F45EA747-637F-4FF6-A189-F1ED1C3E4241}" presName="node" presStyleLbl="node1" presStyleIdx="1" presStyleCnt="4">
        <dgm:presLayoutVars>
          <dgm:bulletEnabled val="1"/>
        </dgm:presLayoutVars>
      </dgm:prSet>
      <dgm:spPr/>
    </dgm:pt>
    <dgm:pt modelId="{059AE56A-EADC-44DE-ADE0-9055B50B954B}" type="pres">
      <dgm:prSet presAssocID="{B47DE632-B3A9-4CD9-BEBD-6BA2CD1158B1}" presName="sibTrans" presStyleLbl="sibTrans2D1" presStyleIdx="1" presStyleCnt="3"/>
      <dgm:spPr/>
    </dgm:pt>
    <dgm:pt modelId="{89641270-7099-4445-9184-B07349BAA57B}" type="pres">
      <dgm:prSet presAssocID="{B47DE632-B3A9-4CD9-BEBD-6BA2CD1158B1}" presName="connectorText" presStyleLbl="sibTrans2D1" presStyleIdx="1" presStyleCnt="3"/>
      <dgm:spPr/>
    </dgm:pt>
    <dgm:pt modelId="{1B8D21E6-8693-43A8-A7AA-9DE72934C72A}" type="pres">
      <dgm:prSet presAssocID="{8529168E-96BC-4A60-B821-40EB7D6E6EEE}" presName="node" presStyleLbl="node1" presStyleIdx="2" presStyleCnt="4">
        <dgm:presLayoutVars>
          <dgm:bulletEnabled val="1"/>
        </dgm:presLayoutVars>
      </dgm:prSet>
      <dgm:spPr/>
    </dgm:pt>
    <dgm:pt modelId="{97ABE3E6-55E6-45D0-A930-4AE045840B35}" type="pres">
      <dgm:prSet presAssocID="{B606BB31-8456-4F60-9E48-4CB0DD398793}" presName="sibTrans" presStyleLbl="sibTrans2D1" presStyleIdx="2" presStyleCnt="3"/>
      <dgm:spPr/>
    </dgm:pt>
    <dgm:pt modelId="{2A3EF957-A2A7-402C-A1C9-6559A71C37B9}" type="pres">
      <dgm:prSet presAssocID="{B606BB31-8456-4F60-9E48-4CB0DD398793}" presName="connectorText" presStyleLbl="sibTrans2D1" presStyleIdx="2" presStyleCnt="3"/>
      <dgm:spPr/>
    </dgm:pt>
    <dgm:pt modelId="{A8EC1B78-3A1D-4F9F-9B3E-193A48B18A6E}" type="pres">
      <dgm:prSet presAssocID="{D69238F4-70A7-4A69-BB41-F1304142419E}" presName="node" presStyleLbl="node1" presStyleIdx="3" presStyleCnt="4">
        <dgm:presLayoutVars>
          <dgm:bulletEnabled val="1"/>
        </dgm:presLayoutVars>
      </dgm:prSet>
      <dgm:spPr/>
    </dgm:pt>
  </dgm:ptLst>
  <dgm:cxnLst>
    <dgm:cxn modelId="{4C279B1A-E45B-4EFD-9CB4-5FEE4EC10495}" type="presOf" srcId="{B606BB31-8456-4F60-9E48-4CB0DD398793}" destId="{97ABE3E6-55E6-45D0-A930-4AE045840B35}" srcOrd="0" destOrd="0" presId="urn:microsoft.com/office/officeart/2005/8/layout/process1"/>
    <dgm:cxn modelId="{43BCCF3F-AA8F-46D4-BAA3-CAA498100854}" type="presOf" srcId="{B47DE632-B3A9-4CD9-BEBD-6BA2CD1158B1}" destId="{89641270-7099-4445-9184-B07349BAA57B}" srcOrd="1" destOrd="0" presId="urn:microsoft.com/office/officeart/2005/8/layout/process1"/>
    <dgm:cxn modelId="{2A332E46-13EF-4F2D-9A25-735B73223FE9}" type="presOf" srcId="{8529168E-96BC-4A60-B821-40EB7D6E6EEE}" destId="{1B8D21E6-8693-43A8-A7AA-9DE72934C72A}" srcOrd="0" destOrd="0" presId="urn:microsoft.com/office/officeart/2005/8/layout/process1"/>
    <dgm:cxn modelId="{DADC2754-50FE-4D31-A8B9-BAAA70F923C8}" srcId="{2B0FD847-C414-4368-951F-6CC51F050166}" destId="{D69238F4-70A7-4A69-BB41-F1304142419E}" srcOrd="3" destOrd="0" parTransId="{22D40930-54DA-4882-8301-A96B5FEF886A}" sibTransId="{C7391F07-1FAB-42F5-87CA-8A782877ED4D}"/>
    <dgm:cxn modelId="{97E8BA59-5676-46B0-B858-A5FC75038C35}" type="presOf" srcId="{9F71CB58-F4D0-49D3-9B01-947D426BCD82}" destId="{E001261E-F674-4AA4-8D5D-20F12C11C2F0}" srcOrd="1" destOrd="0" presId="urn:microsoft.com/office/officeart/2005/8/layout/process1"/>
    <dgm:cxn modelId="{DD52C087-4CDB-4A11-89D8-1A5B128D7EB9}" type="presOf" srcId="{B47DE632-B3A9-4CD9-BEBD-6BA2CD1158B1}" destId="{059AE56A-EADC-44DE-ADE0-9055B50B954B}" srcOrd="0" destOrd="0" presId="urn:microsoft.com/office/officeart/2005/8/layout/process1"/>
    <dgm:cxn modelId="{3D040B95-F86A-4415-8DD3-935152654D12}" srcId="{2B0FD847-C414-4368-951F-6CC51F050166}" destId="{8529168E-96BC-4A60-B821-40EB7D6E6EEE}" srcOrd="2" destOrd="0" parTransId="{E78C2403-FBD6-4598-944E-425BF6E4DCAD}" sibTransId="{B606BB31-8456-4F60-9E48-4CB0DD398793}"/>
    <dgm:cxn modelId="{13A63497-0BBC-4AB4-9FB2-7CCD13326A2A}" srcId="{2B0FD847-C414-4368-951F-6CC51F050166}" destId="{5B370D39-68EE-4E5B-9B43-E823A5152B40}" srcOrd="0" destOrd="0" parTransId="{35399D54-9DF9-4090-A63B-D1A83E1E2C6C}" sibTransId="{9F71CB58-F4D0-49D3-9B01-947D426BCD82}"/>
    <dgm:cxn modelId="{BD4DC9A2-59DD-48CD-B9BD-2F8B849C73F4}" type="presOf" srcId="{D69238F4-70A7-4A69-BB41-F1304142419E}" destId="{A8EC1B78-3A1D-4F9F-9B3E-193A48B18A6E}" srcOrd="0" destOrd="0" presId="urn:microsoft.com/office/officeart/2005/8/layout/process1"/>
    <dgm:cxn modelId="{09A004A6-8666-4945-A85E-680F61EA41C4}" type="presOf" srcId="{9F71CB58-F4D0-49D3-9B01-947D426BCD82}" destId="{F1CA9FEC-778C-48FF-AFD3-CFDC590EA00E}" srcOrd="0" destOrd="0" presId="urn:microsoft.com/office/officeart/2005/8/layout/process1"/>
    <dgm:cxn modelId="{CC9ECCB2-B083-436C-AF5D-DA8A287BFC0F}" type="presOf" srcId="{5B370D39-68EE-4E5B-9B43-E823A5152B40}" destId="{F8FA8920-508F-40CC-AE47-E73A07B7B6AA}" srcOrd="0" destOrd="0" presId="urn:microsoft.com/office/officeart/2005/8/layout/process1"/>
    <dgm:cxn modelId="{D4E095B5-35A2-498A-AF30-C0D1041A9576}" type="presOf" srcId="{F45EA747-637F-4FF6-A189-F1ED1C3E4241}" destId="{B4493CD5-236F-4256-B588-B2EA1DC57E18}" srcOrd="0" destOrd="0" presId="urn:microsoft.com/office/officeart/2005/8/layout/process1"/>
    <dgm:cxn modelId="{A9ED87B8-2D17-46F7-ADE1-F6B6B2F2EB3F}" type="presOf" srcId="{2B0FD847-C414-4368-951F-6CC51F050166}" destId="{57CD123C-B1E0-4376-BDB0-12F369829542}" srcOrd="0" destOrd="0" presId="urn:microsoft.com/office/officeart/2005/8/layout/process1"/>
    <dgm:cxn modelId="{4669D8D4-F262-4A1A-B457-25B4C138FCB6}" type="presOf" srcId="{B606BB31-8456-4F60-9E48-4CB0DD398793}" destId="{2A3EF957-A2A7-402C-A1C9-6559A71C37B9}" srcOrd="1" destOrd="0" presId="urn:microsoft.com/office/officeart/2005/8/layout/process1"/>
    <dgm:cxn modelId="{8CEB91D6-119A-43EF-9B97-ADAE3B7EDD0C}" srcId="{2B0FD847-C414-4368-951F-6CC51F050166}" destId="{F45EA747-637F-4FF6-A189-F1ED1C3E4241}" srcOrd="1" destOrd="0" parTransId="{AA710943-B1BC-4D81-9197-3362398A2458}" sibTransId="{B47DE632-B3A9-4CD9-BEBD-6BA2CD1158B1}"/>
    <dgm:cxn modelId="{1C34151C-84A7-4063-8E74-E452B2155F71}" type="presParOf" srcId="{57CD123C-B1E0-4376-BDB0-12F369829542}" destId="{F8FA8920-508F-40CC-AE47-E73A07B7B6AA}" srcOrd="0" destOrd="0" presId="urn:microsoft.com/office/officeart/2005/8/layout/process1"/>
    <dgm:cxn modelId="{1A41806A-2DED-42E9-B018-FF98D0B7C919}" type="presParOf" srcId="{57CD123C-B1E0-4376-BDB0-12F369829542}" destId="{F1CA9FEC-778C-48FF-AFD3-CFDC590EA00E}" srcOrd="1" destOrd="0" presId="urn:microsoft.com/office/officeart/2005/8/layout/process1"/>
    <dgm:cxn modelId="{B7138F16-A9A8-4F09-A6F4-EDA31EF5DB82}" type="presParOf" srcId="{F1CA9FEC-778C-48FF-AFD3-CFDC590EA00E}" destId="{E001261E-F674-4AA4-8D5D-20F12C11C2F0}" srcOrd="0" destOrd="0" presId="urn:microsoft.com/office/officeart/2005/8/layout/process1"/>
    <dgm:cxn modelId="{367FBA27-D52E-4274-8466-ECC8FF08DC89}" type="presParOf" srcId="{57CD123C-B1E0-4376-BDB0-12F369829542}" destId="{B4493CD5-236F-4256-B588-B2EA1DC57E18}" srcOrd="2" destOrd="0" presId="urn:microsoft.com/office/officeart/2005/8/layout/process1"/>
    <dgm:cxn modelId="{B55A328A-00F3-49E4-B108-BBC681366A46}" type="presParOf" srcId="{57CD123C-B1E0-4376-BDB0-12F369829542}" destId="{059AE56A-EADC-44DE-ADE0-9055B50B954B}" srcOrd="3" destOrd="0" presId="urn:microsoft.com/office/officeart/2005/8/layout/process1"/>
    <dgm:cxn modelId="{6C8B9174-73AC-4D58-9092-682D594A68E5}" type="presParOf" srcId="{059AE56A-EADC-44DE-ADE0-9055B50B954B}" destId="{89641270-7099-4445-9184-B07349BAA57B}" srcOrd="0" destOrd="0" presId="urn:microsoft.com/office/officeart/2005/8/layout/process1"/>
    <dgm:cxn modelId="{9925405B-502B-4A66-AD1A-820B7856B342}" type="presParOf" srcId="{57CD123C-B1E0-4376-BDB0-12F369829542}" destId="{1B8D21E6-8693-43A8-A7AA-9DE72934C72A}" srcOrd="4" destOrd="0" presId="urn:microsoft.com/office/officeart/2005/8/layout/process1"/>
    <dgm:cxn modelId="{55938421-DB3A-4B20-992C-A1FC6601992E}" type="presParOf" srcId="{57CD123C-B1E0-4376-BDB0-12F369829542}" destId="{97ABE3E6-55E6-45D0-A930-4AE045840B35}" srcOrd="5" destOrd="0" presId="urn:microsoft.com/office/officeart/2005/8/layout/process1"/>
    <dgm:cxn modelId="{49FCEED1-07CF-446B-AD26-4DD3F13A4C9B}" type="presParOf" srcId="{97ABE3E6-55E6-45D0-A930-4AE045840B35}" destId="{2A3EF957-A2A7-402C-A1C9-6559A71C37B9}" srcOrd="0" destOrd="0" presId="urn:microsoft.com/office/officeart/2005/8/layout/process1"/>
    <dgm:cxn modelId="{9EE66098-2FD8-4138-A6F9-9576A37C7CAD}" type="presParOf" srcId="{57CD123C-B1E0-4376-BDB0-12F369829542}" destId="{A8EC1B78-3A1D-4F9F-9B3E-193A48B18A6E}"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879D6-53AD-4AB5-9916-35DE82FF9D04}">
      <dsp:nvSpPr>
        <dsp:cNvPr id="0" name=""/>
        <dsp:cNvSpPr/>
      </dsp:nvSpPr>
      <dsp:spPr>
        <a:xfrm>
          <a:off x="3445" y="1724065"/>
          <a:ext cx="1506377" cy="903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Round Opens</a:t>
          </a:r>
          <a:r>
            <a:rPr lang="en-GB" sz="2000" kern="1200">
              <a:latin typeface="Calibri Light" panose="020F0302020204030204"/>
            </a:rPr>
            <a:t> </a:t>
          </a:r>
          <a:endParaRPr lang="en-GB" sz="2000" kern="1200"/>
        </a:p>
      </dsp:txBody>
      <dsp:txXfrm>
        <a:off x="29917" y="1750537"/>
        <a:ext cx="1453433" cy="850882"/>
      </dsp:txXfrm>
    </dsp:sp>
    <dsp:sp modelId="{9DAAF0E2-FA4E-4995-8D5D-B025003D45EE}">
      <dsp:nvSpPr>
        <dsp:cNvPr id="0" name=""/>
        <dsp:cNvSpPr/>
      </dsp:nvSpPr>
      <dsp:spPr>
        <a:xfrm>
          <a:off x="1660460" y="1989188"/>
          <a:ext cx="319352" cy="373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660460" y="2063904"/>
        <a:ext cx="223546" cy="224149"/>
      </dsp:txXfrm>
    </dsp:sp>
    <dsp:sp modelId="{BFE84371-D108-4136-B266-67F3E3BFEBEB}">
      <dsp:nvSpPr>
        <dsp:cNvPr id="0" name=""/>
        <dsp:cNvSpPr/>
      </dsp:nvSpPr>
      <dsp:spPr>
        <a:xfrm>
          <a:off x="2112373" y="1724065"/>
          <a:ext cx="1506377" cy="903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Calibri Light" panose="020F0302020204030204"/>
            </a:rPr>
            <a:t>Complete Application  </a:t>
          </a:r>
          <a:endParaRPr lang="en-GB" sz="2000" kern="1200"/>
        </a:p>
      </dsp:txBody>
      <dsp:txXfrm>
        <a:off x="2138845" y="1750537"/>
        <a:ext cx="1453433" cy="850882"/>
      </dsp:txXfrm>
    </dsp:sp>
    <dsp:sp modelId="{B0613436-DD01-4018-A4AC-4441975D32F1}">
      <dsp:nvSpPr>
        <dsp:cNvPr id="0" name=""/>
        <dsp:cNvSpPr/>
      </dsp:nvSpPr>
      <dsp:spPr>
        <a:xfrm>
          <a:off x="3769389" y="1989188"/>
          <a:ext cx="319352" cy="373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769389" y="2063904"/>
        <a:ext cx="223546" cy="224149"/>
      </dsp:txXfrm>
    </dsp:sp>
    <dsp:sp modelId="{8CAEF65A-F594-45FE-884B-42E9F8BCC839}">
      <dsp:nvSpPr>
        <dsp:cNvPr id="0" name=""/>
        <dsp:cNvSpPr/>
      </dsp:nvSpPr>
      <dsp:spPr>
        <a:xfrm>
          <a:off x="4221302" y="1724065"/>
          <a:ext cx="1506377" cy="903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Calibri Light" panose="020F0302020204030204"/>
            </a:rPr>
            <a:t>Submit Application </a:t>
          </a:r>
          <a:endParaRPr lang="en-GB" sz="2000" kern="1200"/>
        </a:p>
      </dsp:txBody>
      <dsp:txXfrm>
        <a:off x="4247774" y="1750537"/>
        <a:ext cx="1453433" cy="850882"/>
      </dsp:txXfrm>
    </dsp:sp>
    <dsp:sp modelId="{37631D13-CE5F-4D03-A531-C2A52AEB564D}">
      <dsp:nvSpPr>
        <dsp:cNvPr id="0" name=""/>
        <dsp:cNvSpPr/>
      </dsp:nvSpPr>
      <dsp:spPr>
        <a:xfrm>
          <a:off x="5878317" y="1989188"/>
          <a:ext cx="319352" cy="373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878317" y="2063904"/>
        <a:ext cx="223546" cy="224149"/>
      </dsp:txXfrm>
    </dsp:sp>
    <dsp:sp modelId="{0E6B9F05-9D91-4804-BA45-3F5B82FD6319}">
      <dsp:nvSpPr>
        <dsp:cNvPr id="0" name=""/>
        <dsp:cNvSpPr/>
      </dsp:nvSpPr>
      <dsp:spPr>
        <a:xfrm>
          <a:off x="6330231" y="1724065"/>
          <a:ext cx="1506377" cy="903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Round Closes</a:t>
          </a:r>
        </a:p>
      </dsp:txBody>
      <dsp:txXfrm>
        <a:off x="6356703" y="1750537"/>
        <a:ext cx="1453433" cy="850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A8920-508F-40CC-AE47-E73A07B7B6AA}">
      <dsp:nvSpPr>
        <dsp:cNvPr id="0" name=""/>
        <dsp:cNvSpPr/>
      </dsp:nvSpPr>
      <dsp:spPr>
        <a:xfrm>
          <a:off x="3496"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Evaluations  </a:t>
          </a:r>
          <a:endParaRPr lang="en-GB" sz="1500" kern="1200"/>
        </a:p>
      </dsp:txBody>
      <dsp:txXfrm>
        <a:off x="30362" y="2095721"/>
        <a:ext cx="1475057" cy="863541"/>
      </dsp:txXfrm>
    </dsp:sp>
    <dsp:sp modelId="{F1CA9FEC-778C-48FF-AFD3-CFDC590EA00E}">
      <dsp:nvSpPr>
        <dsp:cNvPr id="0" name=""/>
        <dsp:cNvSpPr/>
      </dsp:nvSpPr>
      <dsp:spPr>
        <a:xfrm>
          <a:off x="1685164" y="2337922"/>
          <a:ext cx="324103" cy="379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685164" y="2413750"/>
        <a:ext cx="226872" cy="227483"/>
      </dsp:txXfrm>
    </dsp:sp>
    <dsp:sp modelId="{B4493CD5-236F-4256-B588-B2EA1DC57E18}">
      <dsp:nvSpPr>
        <dsp:cNvPr id="0" name=""/>
        <dsp:cNvSpPr/>
      </dsp:nvSpPr>
      <dsp:spPr>
        <a:xfrm>
          <a:off x="2143801"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 Moderations  </a:t>
          </a:r>
          <a:endParaRPr lang="en-GB" sz="1500" kern="1200"/>
        </a:p>
      </dsp:txBody>
      <dsp:txXfrm>
        <a:off x="2170667" y="2095721"/>
        <a:ext cx="1475057" cy="863541"/>
      </dsp:txXfrm>
    </dsp:sp>
    <dsp:sp modelId="{059AE56A-EADC-44DE-ADE0-9055B50B954B}">
      <dsp:nvSpPr>
        <dsp:cNvPr id="0" name=""/>
        <dsp:cNvSpPr/>
      </dsp:nvSpPr>
      <dsp:spPr>
        <a:xfrm>
          <a:off x="3825469" y="2337922"/>
          <a:ext cx="324103" cy="379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825469" y="2413750"/>
        <a:ext cx="226872" cy="227483"/>
      </dsp:txXfrm>
    </dsp:sp>
    <dsp:sp modelId="{1B8D21E6-8693-43A8-A7AA-9DE72934C72A}">
      <dsp:nvSpPr>
        <dsp:cNvPr id="0" name=""/>
        <dsp:cNvSpPr/>
      </dsp:nvSpPr>
      <dsp:spPr>
        <a:xfrm>
          <a:off x="4284106"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Recommendation and Sign Off  </a:t>
          </a:r>
          <a:endParaRPr lang="en-GB" sz="1500" kern="1200"/>
        </a:p>
      </dsp:txBody>
      <dsp:txXfrm>
        <a:off x="4310972" y="2095721"/>
        <a:ext cx="1475057" cy="863541"/>
      </dsp:txXfrm>
    </dsp:sp>
    <dsp:sp modelId="{97ABE3E6-55E6-45D0-A930-4AE045840B35}">
      <dsp:nvSpPr>
        <dsp:cNvPr id="0" name=""/>
        <dsp:cNvSpPr/>
      </dsp:nvSpPr>
      <dsp:spPr>
        <a:xfrm>
          <a:off x="5965774" y="2337922"/>
          <a:ext cx="324103" cy="379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965774" y="2413750"/>
        <a:ext cx="226872" cy="227483"/>
      </dsp:txXfrm>
    </dsp:sp>
    <dsp:sp modelId="{A8EC1B78-3A1D-4F9F-9B3E-193A48B18A6E}">
      <dsp:nvSpPr>
        <dsp:cNvPr id="0" name=""/>
        <dsp:cNvSpPr/>
      </dsp:nvSpPr>
      <dsp:spPr>
        <a:xfrm>
          <a:off x="6424411"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Calibri Light" panose="020F0302020204030204"/>
            </a:rPr>
            <a:t>Feedback</a:t>
          </a:r>
        </a:p>
      </dsp:txBody>
      <dsp:txXfrm>
        <a:off x="6451277" y="2095721"/>
        <a:ext cx="1475057" cy="863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A8920-508F-40CC-AE47-E73A07B7B6AA}">
      <dsp:nvSpPr>
        <dsp:cNvPr id="0" name=""/>
        <dsp:cNvSpPr/>
      </dsp:nvSpPr>
      <dsp:spPr>
        <a:xfrm>
          <a:off x="3496"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Evaluations  </a:t>
          </a:r>
          <a:endParaRPr lang="en-GB" sz="1500" kern="1200"/>
        </a:p>
      </dsp:txBody>
      <dsp:txXfrm>
        <a:off x="30362" y="2095721"/>
        <a:ext cx="1475057" cy="863541"/>
      </dsp:txXfrm>
    </dsp:sp>
    <dsp:sp modelId="{F1CA9FEC-778C-48FF-AFD3-CFDC590EA00E}">
      <dsp:nvSpPr>
        <dsp:cNvPr id="0" name=""/>
        <dsp:cNvSpPr/>
      </dsp:nvSpPr>
      <dsp:spPr>
        <a:xfrm>
          <a:off x="1685164" y="2337922"/>
          <a:ext cx="324103" cy="379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685164" y="2413750"/>
        <a:ext cx="226872" cy="227483"/>
      </dsp:txXfrm>
    </dsp:sp>
    <dsp:sp modelId="{B4493CD5-236F-4256-B588-B2EA1DC57E18}">
      <dsp:nvSpPr>
        <dsp:cNvPr id="0" name=""/>
        <dsp:cNvSpPr/>
      </dsp:nvSpPr>
      <dsp:spPr>
        <a:xfrm>
          <a:off x="2143801"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 Moderations  </a:t>
          </a:r>
          <a:endParaRPr lang="en-GB" sz="1500" kern="1200"/>
        </a:p>
      </dsp:txBody>
      <dsp:txXfrm>
        <a:off x="2170667" y="2095721"/>
        <a:ext cx="1475057" cy="863541"/>
      </dsp:txXfrm>
    </dsp:sp>
    <dsp:sp modelId="{059AE56A-EADC-44DE-ADE0-9055B50B954B}">
      <dsp:nvSpPr>
        <dsp:cNvPr id="0" name=""/>
        <dsp:cNvSpPr/>
      </dsp:nvSpPr>
      <dsp:spPr>
        <a:xfrm>
          <a:off x="3825469" y="2337922"/>
          <a:ext cx="324103" cy="379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825469" y="2413750"/>
        <a:ext cx="226872" cy="227483"/>
      </dsp:txXfrm>
    </dsp:sp>
    <dsp:sp modelId="{1B8D21E6-8693-43A8-A7AA-9DE72934C72A}">
      <dsp:nvSpPr>
        <dsp:cNvPr id="0" name=""/>
        <dsp:cNvSpPr/>
      </dsp:nvSpPr>
      <dsp:spPr>
        <a:xfrm>
          <a:off x="4284106"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Recommendation and Sign Off  </a:t>
          </a:r>
          <a:endParaRPr lang="en-GB" sz="1500" kern="1200"/>
        </a:p>
      </dsp:txBody>
      <dsp:txXfrm>
        <a:off x="4310972" y="2095721"/>
        <a:ext cx="1475057" cy="863541"/>
      </dsp:txXfrm>
    </dsp:sp>
    <dsp:sp modelId="{97ABE3E6-55E6-45D0-A930-4AE045840B35}">
      <dsp:nvSpPr>
        <dsp:cNvPr id="0" name=""/>
        <dsp:cNvSpPr/>
      </dsp:nvSpPr>
      <dsp:spPr>
        <a:xfrm>
          <a:off x="5965774" y="2337922"/>
          <a:ext cx="324103" cy="379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965774" y="2413750"/>
        <a:ext cx="226872" cy="227483"/>
      </dsp:txXfrm>
    </dsp:sp>
    <dsp:sp modelId="{A8EC1B78-3A1D-4F9F-9B3E-193A48B18A6E}">
      <dsp:nvSpPr>
        <dsp:cNvPr id="0" name=""/>
        <dsp:cNvSpPr/>
      </dsp:nvSpPr>
      <dsp:spPr>
        <a:xfrm>
          <a:off x="6424411" y="2068855"/>
          <a:ext cx="1528789" cy="917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Calibri Light" panose="020F0302020204030204"/>
            </a:rPr>
            <a:t>Feedback</a:t>
          </a:r>
        </a:p>
      </dsp:txBody>
      <dsp:txXfrm>
        <a:off x="6451277" y="2095721"/>
        <a:ext cx="1475057" cy="8635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0952B-9A90-4E6D-A2BA-DF1D0A3D7C08}" type="datetimeFigureOut">
              <a:t>12/16/2024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F5A7F-244D-4418-8B1B-075DE4618361}" type="slidenum">
              <a:t>‹#›</a:t>
            </a:fld>
            <a:endParaRPr lang="en-GB"/>
          </a:p>
        </p:txBody>
      </p:sp>
    </p:spTree>
    <p:extLst>
      <p:ext uri="{BB962C8B-B14F-4D97-AF65-F5344CB8AC3E}">
        <p14:creationId xmlns:p14="http://schemas.microsoft.com/office/powerpoint/2010/main" val="290199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Slide Number Placeholder 3"/>
          <p:cNvSpPr>
            <a:spLocks noGrp="1"/>
          </p:cNvSpPr>
          <p:nvPr>
            <p:ph type="sldNum" sz="quarter" idx="5"/>
          </p:nvPr>
        </p:nvSpPr>
        <p:spPr/>
        <p:txBody>
          <a:bodyPr/>
          <a:lstStyle/>
          <a:p>
            <a:fld id="{1EFF5A7F-244D-4418-8B1B-075DE4618361}" type="slidenum">
              <a:t>6</a:t>
            </a:fld>
            <a:endParaRPr lang="en-GB"/>
          </a:p>
        </p:txBody>
      </p:sp>
    </p:spTree>
    <p:extLst>
      <p:ext uri="{BB962C8B-B14F-4D97-AF65-F5344CB8AC3E}">
        <p14:creationId xmlns:p14="http://schemas.microsoft.com/office/powerpoint/2010/main" val="111835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FF5A7F-244D-4418-8B1B-075DE4618361}" type="slidenum">
              <a:rPr lang="en-GB" smtClean="0"/>
              <a:t>11</a:t>
            </a:fld>
            <a:endParaRPr lang="en-GB"/>
          </a:p>
        </p:txBody>
      </p:sp>
    </p:spTree>
    <p:extLst>
      <p:ext uri="{BB962C8B-B14F-4D97-AF65-F5344CB8AC3E}">
        <p14:creationId xmlns:p14="http://schemas.microsoft.com/office/powerpoint/2010/main" val="21378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FF5A7F-244D-4418-8B1B-075DE4618361}" type="slidenum">
              <a:rPr lang="en-GB" smtClean="0"/>
              <a:t>12</a:t>
            </a:fld>
            <a:endParaRPr lang="en-GB"/>
          </a:p>
        </p:txBody>
      </p:sp>
    </p:spTree>
    <p:extLst>
      <p:ext uri="{BB962C8B-B14F-4D97-AF65-F5344CB8AC3E}">
        <p14:creationId xmlns:p14="http://schemas.microsoft.com/office/powerpoint/2010/main" val="350602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FF5A7F-244D-4418-8B1B-075DE4618361}" type="slidenum">
              <a:rPr lang="en-GB" smtClean="0"/>
              <a:t>13</a:t>
            </a:fld>
            <a:endParaRPr lang="en-GB"/>
          </a:p>
        </p:txBody>
      </p:sp>
    </p:spTree>
    <p:extLst>
      <p:ext uri="{BB962C8B-B14F-4D97-AF65-F5344CB8AC3E}">
        <p14:creationId xmlns:p14="http://schemas.microsoft.com/office/powerpoint/2010/main" val="29751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FF5A7F-244D-4418-8B1B-075DE4618361}" type="slidenum">
              <a:rPr lang="en-GB" smtClean="0"/>
              <a:t>14</a:t>
            </a:fld>
            <a:endParaRPr lang="en-GB"/>
          </a:p>
        </p:txBody>
      </p:sp>
    </p:spTree>
    <p:extLst>
      <p:ext uri="{BB962C8B-B14F-4D97-AF65-F5344CB8AC3E}">
        <p14:creationId xmlns:p14="http://schemas.microsoft.com/office/powerpoint/2010/main" val="338027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D336-4A6C-DA43-9314-EE06F74BE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DC676A-8D73-E34D-9364-2C05D0B68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CDDD06-FADB-424A-8FE7-45586140CA3E}"/>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5" name="Footer Placeholder 4">
            <a:extLst>
              <a:ext uri="{FF2B5EF4-FFF2-40B4-BE49-F238E27FC236}">
                <a16:creationId xmlns:a16="http://schemas.microsoft.com/office/drawing/2014/main" id="{32913D3F-C13C-1249-B7D0-6D5DF6127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F5F93-5ABE-1E4D-B6C3-4AACC9697275}"/>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324651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F9DF-2E29-5347-880F-414DEF729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2C551E-BE47-F141-8181-AEA2F37141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8A270-9BA1-A642-87B0-C6D60D1EDF80}"/>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5" name="Footer Placeholder 4">
            <a:extLst>
              <a:ext uri="{FF2B5EF4-FFF2-40B4-BE49-F238E27FC236}">
                <a16:creationId xmlns:a16="http://schemas.microsoft.com/office/drawing/2014/main" id="{45B6A701-ADF5-8F4F-AC08-94A755409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D8EB8-F3B7-9745-B494-B44CEC3496F7}"/>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238101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658A3-9288-094A-99FA-1D01A8B23D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C44E1-72E1-B640-8F2F-57DC682F92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72997-0665-7F4F-9CDE-4E7D26CFF519}"/>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5" name="Footer Placeholder 4">
            <a:extLst>
              <a:ext uri="{FF2B5EF4-FFF2-40B4-BE49-F238E27FC236}">
                <a16:creationId xmlns:a16="http://schemas.microsoft.com/office/drawing/2014/main" id="{940EE508-E50A-7545-A0FD-C6F3EB6DB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DCBCC-EB8E-D244-BE3C-7DB2A5B77907}"/>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348743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7E6C-A63D-824D-AFDA-640C551BA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C3D6C-BD47-C44A-8B55-A002F2EDF2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3D0F5-6030-CC46-854F-C53A311AF60B}"/>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5" name="Footer Placeholder 4">
            <a:extLst>
              <a:ext uri="{FF2B5EF4-FFF2-40B4-BE49-F238E27FC236}">
                <a16:creationId xmlns:a16="http://schemas.microsoft.com/office/drawing/2014/main" id="{A32E28E1-F89D-2E49-BCAC-A43E416B3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95A17-2251-7A43-B7E2-313986DA4102}"/>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244453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83CF-D07F-E445-8D91-E413033ED4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1F4760-8D00-6E4F-8B05-690F2C829A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670E70-005C-8543-A114-B20E07CC6DCD}"/>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5" name="Footer Placeholder 4">
            <a:extLst>
              <a:ext uri="{FF2B5EF4-FFF2-40B4-BE49-F238E27FC236}">
                <a16:creationId xmlns:a16="http://schemas.microsoft.com/office/drawing/2014/main" id="{46A19584-DF67-8A4E-8BC8-42C8133E0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40B18-3ECC-8947-8D18-D9BCD37C36A2}"/>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420058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C88B-BF26-F442-BA8B-BD899BD76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E5B4B-3487-AC40-9EED-B474764F90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43DB6-8580-6444-BBC3-C22420C975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1A9B4-57D2-0349-B413-74FC49107042}"/>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6" name="Footer Placeholder 5">
            <a:extLst>
              <a:ext uri="{FF2B5EF4-FFF2-40B4-BE49-F238E27FC236}">
                <a16:creationId xmlns:a16="http://schemas.microsoft.com/office/drawing/2014/main" id="{ACFE6EA6-21BA-1B4B-9FF0-66E258A68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F587F-A7EB-B44C-A704-3267BB94B9AD}"/>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399908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4172-A3A7-DF48-B38E-1327EA33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D4740F-1D31-5244-BFCF-EF0AC634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08F375-BE1F-C94E-BBDC-EBB1AD610E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8FC99-1AC6-4547-B659-116B446CE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541DC9-E80A-3544-87AD-AAE5DC5C04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E5E4E0-359C-2C46-8A49-E04249462024}"/>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8" name="Footer Placeholder 7">
            <a:extLst>
              <a:ext uri="{FF2B5EF4-FFF2-40B4-BE49-F238E27FC236}">
                <a16:creationId xmlns:a16="http://schemas.microsoft.com/office/drawing/2014/main" id="{04ED76E7-1C36-C740-9E8A-DABE9C20D6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CA1E1D-46E3-A441-A622-11CFE586D0FF}"/>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330768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9C3C-CFAE-184A-AB97-43268ED5C5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278F3E-C752-A04E-8A15-76B72E073623}"/>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4" name="Footer Placeholder 3">
            <a:extLst>
              <a:ext uri="{FF2B5EF4-FFF2-40B4-BE49-F238E27FC236}">
                <a16:creationId xmlns:a16="http://schemas.microsoft.com/office/drawing/2014/main" id="{7C67971E-FCB0-6341-86C6-BE6D4D2A67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781A5F-9F65-834C-BE8A-676254320AAB}"/>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239484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B8789-18BC-F84B-A0AB-C58FDF3CAF1C}"/>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3" name="Footer Placeholder 2">
            <a:extLst>
              <a:ext uri="{FF2B5EF4-FFF2-40B4-BE49-F238E27FC236}">
                <a16:creationId xmlns:a16="http://schemas.microsoft.com/office/drawing/2014/main" id="{5F3B192E-2C3E-3A46-9BA2-2C062E9F56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A0014D-C766-9140-ACFB-CF928D3D6244}"/>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383142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2C47-3B03-6A45-A7F3-2D063EFFA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80F06-0F17-F04C-8A86-446C6BC7A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29582C-8CCA-6549-AAB0-5F816774A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E55A99-3E90-4849-ACE5-29DFB08128C1}"/>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6" name="Footer Placeholder 5">
            <a:extLst>
              <a:ext uri="{FF2B5EF4-FFF2-40B4-BE49-F238E27FC236}">
                <a16:creationId xmlns:a16="http://schemas.microsoft.com/office/drawing/2014/main" id="{2E7BED87-757A-FA4A-968C-384F5E38E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2D840-203B-E84A-8E53-B3358DE8A5DB}"/>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80361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620D-57A4-2F42-9669-1D9E5C45E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C1B676-BD96-6A47-BB08-7DFD21221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BDE7E-2AA9-1641-A9B5-702A457CF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950F91-77CC-CC47-A1CE-D4A6AD43D290}"/>
              </a:ext>
            </a:extLst>
          </p:cNvPr>
          <p:cNvSpPr>
            <a:spLocks noGrp="1"/>
          </p:cNvSpPr>
          <p:nvPr>
            <p:ph type="dt" sz="half" idx="10"/>
          </p:nvPr>
        </p:nvSpPr>
        <p:spPr/>
        <p:txBody>
          <a:bodyPr/>
          <a:lstStyle/>
          <a:p>
            <a:fld id="{9CEAFDD8-18DB-694F-A275-A7C79D360CFC}" type="datetimeFigureOut">
              <a:rPr lang="en-US" smtClean="0"/>
              <a:t>12/16/2024</a:t>
            </a:fld>
            <a:endParaRPr lang="en-US"/>
          </a:p>
        </p:txBody>
      </p:sp>
      <p:sp>
        <p:nvSpPr>
          <p:cNvPr id="6" name="Footer Placeholder 5">
            <a:extLst>
              <a:ext uri="{FF2B5EF4-FFF2-40B4-BE49-F238E27FC236}">
                <a16:creationId xmlns:a16="http://schemas.microsoft.com/office/drawing/2014/main" id="{69389D78-7302-6A4E-8DDC-1F674043C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477FC-8DF1-0F4F-88C4-5A434A301B45}"/>
              </a:ext>
            </a:extLst>
          </p:cNvPr>
          <p:cNvSpPr>
            <a:spLocks noGrp="1"/>
          </p:cNvSpPr>
          <p:nvPr>
            <p:ph type="sldNum" sz="quarter" idx="12"/>
          </p:nvPr>
        </p:nvSpPr>
        <p:spPr/>
        <p:txBody>
          <a:bodyPr/>
          <a:lstStyle/>
          <a:p>
            <a:fld id="{2570C971-AC43-AE48-BCD6-72BD01EECD7D}" type="slidenum">
              <a:rPr lang="en-US" smtClean="0"/>
              <a:t>‹#›</a:t>
            </a:fld>
            <a:endParaRPr lang="en-US"/>
          </a:p>
        </p:txBody>
      </p:sp>
    </p:spTree>
    <p:extLst>
      <p:ext uri="{BB962C8B-B14F-4D97-AF65-F5344CB8AC3E}">
        <p14:creationId xmlns:p14="http://schemas.microsoft.com/office/powerpoint/2010/main" val="37362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9FEA3-C17A-1548-91E5-B3F1CE13C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8F3464-6636-D748-A549-D13FB2943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43940-D094-5F49-A6B1-489BCF3C14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AFDD8-18DB-694F-A275-A7C79D360CFC}" type="datetimeFigureOut">
              <a:rPr lang="en-US" smtClean="0"/>
              <a:t>12/16/2024</a:t>
            </a:fld>
            <a:endParaRPr lang="en-US"/>
          </a:p>
        </p:txBody>
      </p:sp>
      <p:sp>
        <p:nvSpPr>
          <p:cNvPr id="5" name="Footer Placeholder 4">
            <a:extLst>
              <a:ext uri="{FF2B5EF4-FFF2-40B4-BE49-F238E27FC236}">
                <a16:creationId xmlns:a16="http://schemas.microsoft.com/office/drawing/2014/main" id="{347A2FFD-79EC-B946-8D35-8FC490C689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40D0A8-73DD-304B-B2FA-93E48E3EE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0C971-AC43-AE48-BCD6-72BD01EECD7D}" type="slidenum">
              <a:rPr lang="en-US" smtClean="0"/>
              <a:t>‹#›</a:t>
            </a:fld>
            <a:endParaRPr lang="en-US"/>
          </a:p>
        </p:txBody>
      </p:sp>
    </p:spTree>
    <p:extLst>
      <p:ext uri="{BB962C8B-B14F-4D97-AF65-F5344CB8AC3E}">
        <p14:creationId xmlns:p14="http://schemas.microsoft.com/office/powerpoint/2010/main" val="2257482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hyperlink" Target="mailto:opcc_commissioningteam@leics.police.uk"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3848553" y="-1"/>
            <a:ext cx="8409708" cy="6858000"/>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CB30C8A-8073-E64B-8B50-C82F1097B175}"/>
              </a:ext>
            </a:extLst>
          </p:cNvPr>
          <p:cNvSpPr txBox="1">
            <a:spLocks noGrp="1"/>
          </p:cNvSpPr>
          <p:nvPr>
            <p:ph type="title" idx="4294967295"/>
          </p:nvPr>
        </p:nvSpPr>
        <p:spPr>
          <a:xfrm>
            <a:off x="4740268" y="1781992"/>
            <a:ext cx="7195112"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chemeClr val="bg1"/>
                </a:solidFill>
                <a:effectLst/>
                <a:uLnTx/>
                <a:uFillTx/>
                <a:latin typeface="Arial"/>
                <a:ea typeface="+mn-ea"/>
                <a:cs typeface="Arial"/>
              </a:rPr>
              <a:t>VAWG Community Grant Round </a:t>
            </a:r>
            <a:endParaRPr kumimoji="0" lang="en-US" sz="4000" b="1" i="0" u="none" strike="noStrike" kern="1200" cap="none" spc="300" normalizeH="0" baseline="0" noProof="0" dirty="0">
              <a:ln>
                <a:noFill/>
              </a:ln>
              <a:solidFill>
                <a:schemeClr val="bg1"/>
              </a:solidFill>
              <a:effectLst/>
              <a:uLnTx/>
              <a:uFillTx/>
              <a:latin typeface="Helvetica" pitchFamily="2" charset="0"/>
              <a:ea typeface="+mn-ea"/>
              <a:cs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schemeClr val="bg1"/>
                </a:solidFill>
                <a:effectLst/>
                <a:uLnTx/>
                <a:uFillTx/>
                <a:latin typeface="Arial"/>
                <a:ea typeface="+mn-ea"/>
                <a:cs typeface="Helvetica"/>
              </a:rPr>
              <a:t>Information Pack and Guidance Notes</a:t>
            </a:r>
            <a:endParaRPr kumimoji="0" lang="en-US" sz="4000" b="1" i="0" u="none" strike="noStrike" kern="1200" cap="none" spc="300" normalizeH="0" baseline="0" noProof="0" dirty="0">
              <a:ln>
                <a:noFill/>
              </a:ln>
              <a:solidFill>
                <a:schemeClr val="bg1"/>
              </a:solidFill>
              <a:effectLst/>
              <a:uLnTx/>
              <a:uFillTx/>
              <a:latin typeface="Arial"/>
              <a:ea typeface="+mn-ea"/>
              <a:cs typeface="Helvetica" pitchFamily="2" charset="0"/>
            </a:endParaRPr>
          </a:p>
        </p:txBody>
      </p:sp>
      <p:pic>
        <p:nvPicPr>
          <p:cNvPr id="12" name="Picture 11">
            <a:extLst>
              <a:ext uri="{FF2B5EF4-FFF2-40B4-BE49-F238E27FC236}">
                <a16:creationId xmlns:a16="http://schemas.microsoft.com/office/drawing/2014/main" id="{6283F18F-4236-B546-B5AB-DFFA866506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686" y="1338540"/>
            <a:ext cx="3540913" cy="3742500"/>
          </a:xfrm>
          <a:prstGeom prst="rect">
            <a:avLst/>
          </a:prstGeom>
        </p:spPr>
      </p:pic>
    </p:spTree>
    <p:extLst>
      <p:ext uri="{BB962C8B-B14F-4D97-AF65-F5344CB8AC3E}">
        <p14:creationId xmlns:p14="http://schemas.microsoft.com/office/powerpoint/2010/main" val="173040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0" y="161863"/>
            <a:ext cx="3841025" cy="4549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Aft>
                <a:spcPts val="800"/>
              </a:spcAft>
              <a:buClr>
                <a:srgbClr val="1F3864"/>
              </a:buClr>
              <a:buSzPts val="1100"/>
            </a:pPr>
            <a:r>
              <a:rPr lang="en-US" sz="2000" b="1" dirty="0">
                <a:solidFill>
                  <a:srgbClr val="29408B"/>
                </a:solidFill>
                <a:latin typeface="Arial"/>
                <a:ea typeface="+mn-lt"/>
                <a:cs typeface="+mn-lt"/>
              </a:rPr>
              <a:t>2</a:t>
            </a:r>
            <a:r>
              <a:rPr kumimoji="0" lang="en-US" sz="2000" b="1" i="0" u="none" strike="noStrike" kern="1200" cap="none" spc="0" normalizeH="0" baseline="0" noProof="0" dirty="0">
                <a:ln>
                  <a:noFill/>
                </a:ln>
                <a:solidFill>
                  <a:srgbClr val="29408B"/>
                </a:solidFill>
                <a:effectLst/>
                <a:uLnTx/>
                <a:uFillTx/>
                <a:latin typeface="Arial"/>
                <a:ea typeface="+mn-lt"/>
                <a:cs typeface="+mn-lt"/>
              </a:rPr>
              <a:t>. </a:t>
            </a:r>
            <a: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How does your organisation engage with young people aged 10-19, and how do you plan to use this opportunity to expand or enhance your services?</a:t>
            </a:r>
            <a:endParaRPr kumimoji="0" lang="en-US" sz="1600" b="1" i="0" u="none" strike="noStrike" kern="1200" cap="none" spc="0" normalizeH="0" baseline="0" noProof="0" dirty="0">
              <a:ln>
                <a:noFill/>
              </a:ln>
              <a:solidFill>
                <a:srgbClr val="29408B"/>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0" b="0" i="0" u="none" strike="noStrike" kern="1200" cap="none" spc="0" normalizeH="0" baseline="0" noProof="0" dirty="0">
                <a:ln>
                  <a:noFill/>
                </a:ln>
                <a:solidFill>
                  <a:srgbClr val="293986"/>
                </a:solidFill>
                <a:effectLst/>
                <a:uLnTx/>
                <a:uFillTx/>
                <a:latin typeface="Arial"/>
                <a:ea typeface="+mn-ea"/>
                <a:cs typeface="Helvetica"/>
              </a:rPr>
              <a:t>Use this section to describe how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a:t>
            </a:r>
            <a:r>
              <a:rPr kumimoji="0" lang="en-US" sz="1330" b="0" i="0" u="none" strike="noStrike" kern="1200" cap="none" spc="0" normalizeH="0" baseline="0" noProof="0" dirty="0">
                <a:ln>
                  <a:noFill/>
                </a:ln>
                <a:solidFill>
                  <a:srgbClr val="293986"/>
                </a:solidFill>
                <a:effectLst/>
                <a:uLnTx/>
                <a:uFillTx/>
                <a:latin typeface="Arial"/>
                <a:ea typeface="+mn-ea"/>
                <a:cs typeface="Helvetica"/>
              </a:rPr>
              <a:t> currently engages </a:t>
            </a:r>
            <a:r>
              <a:rPr lang="en-US" sz="1330" dirty="0">
                <a:solidFill>
                  <a:srgbClr val="293986"/>
                </a:solidFill>
                <a:latin typeface="Arial"/>
                <a:ea typeface="+mn-ea"/>
                <a:cs typeface="Helvetica"/>
              </a:rPr>
              <a:t>with young people aged 10-19. Include specific </a:t>
            </a:r>
            <a:r>
              <a:rPr lang="en-US" sz="1330" dirty="0" err="1">
                <a:solidFill>
                  <a:srgbClr val="293986"/>
                </a:solidFill>
                <a:latin typeface="Arial"/>
                <a:ea typeface="+mn-ea"/>
                <a:cs typeface="Helvetica"/>
              </a:rPr>
              <a:t>programmes</a:t>
            </a:r>
            <a:r>
              <a:rPr lang="en-US" sz="1330" dirty="0">
                <a:solidFill>
                  <a:srgbClr val="293986"/>
                </a:solidFill>
                <a:latin typeface="Arial"/>
                <a:ea typeface="+mn-ea"/>
                <a:cs typeface="Helvetica"/>
              </a:rPr>
              <a:t>, activities, or strategies that you use to connect with this age group. Additionally, explain how participating in this initiative will help you expand or enhance your services for young people, whether through new offerings, increased capacity, or deeper community engagement. </a:t>
            </a:r>
            <a:br>
              <a:rPr kumimoji="0" lang="en-US" sz="1600" b="0" i="0" u="none" strike="noStrike" kern="1200" cap="none" spc="0" normalizeH="0" baseline="0" noProof="0" dirty="0">
                <a:ln>
                  <a:noFill/>
                </a:ln>
                <a:solidFill>
                  <a:srgbClr val="293986"/>
                </a:solidFill>
                <a:effectLst/>
                <a:uLnTx/>
                <a:uFillTx/>
                <a:latin typeface="Arial"/>
                <a:ea typeface="+mn-ea"/>
                <a:cs typeface="Helvetica"/>
              </a:rPr>
            </a:br>
            <a:br>
              <a:rPr kumimoji="0" lang="en-US" sz="1600" b="0" i="0" u="none" strike="noStrike" kern="1200" cap="none" spc="0" normalizeH="0" baseline="0" noProof="0" dirty="0">
                <a:ln>
                  <a:noFill/>
                </a:ln>
                <a:solidFill>
                  <a:srgbClr val="293986"/>
                </a:solidFill>
                <a:effectLst/>
                <a:uLnTx/>
                <a:uFillTx/>
                <a:latin typeface="Arial"/>
                <a:ea typeface="+mn-ea"/>
                <a:cs typeface="Helvetica"/>
              </a:rPr>
            </a:br>
            <a:endParaRPr kumimoji="0" lang="en-GB" sz="1400" b="0" i="0" u="none" strike="noStrike" kern="1200" cap="none" spc="0" normalizeH="0" baseline="0" noProof="0" dirty="0">
              <a:ln>
                <a:noFill/>
              </a:ln>
              <a:solidFill>
                <a:schemeClr val="tx1"/>
              </a:solidFill>
              <a:effectLst/>
              <a:uLnTx/>
              <a:uFillTx/>
              <a:latin typeface="Arial"/>
              <a:ea typeface="+mn-ea"/>
              <a:cs typeface="Calibri"/>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10" name="TextBox 9">
            <a:extLst>
              <a:ext uri="{FF2B5EF4-FFF2-40B4-BE49-F238E27FC236}">
                <a16:creationId xmlns:a16="http://schemas.microsoft.com/office/drawing/2014/main" id="{EFDF928C-E758-7C4E-5E28-3C5D2B4BAABA}"/>
              </a:ext>
            </a:extLst>
          </p:cNvPr>
          <p:cNvSpPr txBox="1"/>
          <p:nvPr/>
        </p:nvSpPr>
        <p:spPr>
          <a:xfrm>
            <a:off x="3997778" y="161863"/>
            <a:ext cx="7968343" cy="4278094"/>
          </a:xfrm>
          <a:prstGeom prst="rect">
            <a:avLst/>
          </a:prstGeom>
          <a:noFill/>
        </p:spPr>
        <p:txBody>
          <a:bodyPr wrap="square" rtlCol="0">
            <a:spAutoFit/>
          </a:bodyPr>
          <a:lstStyle/>
          <a:p>
            <a:r>
              <a:rPr lang="en-GB" sz="1600" b="1" u="sng" dirty="0">
                <a:solidFill>
                  <a:srgbClr val="293986"/>
                </a:solidFill>
                <a:latin typeface="Arial"/>
                <a:cs typeface="Helvetica"/>
              </a:rPr>
              <a:t>Grading Criteria: </a:t>
            </a:r>
          </a:p>
          <a:p>
            <a:endParaRPr lang="en-GB" sz="1600" b="1" u="sng" noProof="0" dirty="0">
              <a:solidFill>
                <a:srgbClr val="293986"/>
              </a:solidFill>
              <a:latin typeface="Arial"/>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Strong Engagement: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has a strong existing relationship with young people and presents a clear plan for expanding or enhancing services through this programme. (5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Moderate Engagement: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has some engagement with young people and provides a reasonable plan for using the program to enhance services. (3-4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Limited Engagement: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has minimal current engagement but shows interest in building relationships through this program. (1-2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No Engagement: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has no current engagement with young people and offers no clear plan for development. (0 points)</a:t>
            </a:r>
            <a:endParaRPr lang="en-GB" sz="1600" dirty="0"/>
          </a:p>
        </p:txBody>
      </p:sp>
      <p:sp>
        <p:nvSpPr>
          <p:cNvPr id="3" name="TextBox 2">
            <a:extLst>
              <a:ext uri="{FF2B5EF4-FFF2-40B4-BE49-F238E27FC236}">
                <a16:creationId xmlns:a16="http://schemas.microsoft.com/office/drawing/2014/main" id="{9E4EB918-CA62-0CEB-9E7F-03ABBEC226CA}"/>
              </a:ext>
            </a:extLst>
          </p:cNvPr>
          <p:cNvSpPr txBox="1"/>
          <p:nvPr/>
        </p:nvSpPr>
        <p:spPr>
          <a:xfrm>
            <a:off x="1570565" y="5335355"/>
            <a:ext cx="10438553" cy="1323439"/>
          </a:xfrm>
          <a:prstGeom prst="rect">
            <a:avLst/>
          </a:prstGeom>
          <a:noFill/>
        </p:spPr>
        <p:txBody>
          <a:bodyPr wrap="square" rtlCol="0">
            <a:spAutoFit/>
          </a:bodyPr>
          <a:lstStyle/>
          <a:p>
            <a:r>
              <a:rPr lang="en-GB" sz="1600" b="1" u="sng" dirty="0">
                <a:solidFill>
                  <a:schemeClr val="bg1"/>
                </a:solidFill>
              </a:rPr>
              <a:t>Tips: </a:t>
            </a:r>
          </a:p>
          <a:p>
            <a:pPr marL="285750" indent="-285750">
              <a:buFont typeface="Arial" panose="020B0604020202020204" pitchFamily="34" charset="0"/>
              <a:buChar char="•"/>
            </a:pPr>
            <a:r>
              <a:rPr lang="en-GB" sz="1600" dirty="0">
                <a:solidFill>
                  <a:schemeClr val="bg1"/>
                </a:solidFill>
              </a:rPr>
              <a:t>Highlight existing programmes or initiatives that target the 10 – 19 age group. </a:t>
            </a:r>
          </a:p>
          <a:p>
            <a:pPr marL="285750" indent="-285750">
              <a:buFont typeface="Arial" panose="020B0604020202020204" pitchFamily="34" charset="0"/>
              <a:buChar char="•"/>
            </a:pPr>
            <a:r>
              <a:rPr lang="en-GB" sz="1600" dirty="0">
                <a:solidFill>
                  <a:schemeClr val="bg1"/>
                </a:solidFill>
              </a:rPr>
              <a:t>Explain how the funding and training will enable your organisation to grow or improve its youth services. </a:t>
            </a:r>
          </a:p>
          <a:p>
            <a:pPr marL="285750" indent="-285750">
              <a:buFont typeface="Arial" panose="020B0604020202020204" pitchFamily="34" charset="0"/>
              <a:buChar char="•"/>
            </a:pPr>
            <a:r>
              <a:rPr lang="en-GB" sz="1600" dirty="0">
                <a:solidFill>
                  <a:schemeClr val="bg1"/>
                </a:solidFill>
              </a:rPr>
              <a:t>Be specific about the ways this opportunity will benefit the young people you work with (e.g., new educational content, increased outreach, or partnerships).</a:t>
            </a:r>
            <a:endParaRPr lang="en-GB" sz="1600" dirty="0"/>
          </a:p>
        </p:txBody>
      </p:sp>
    </p:spTree>
    <p:extLst>
      <p:ext uri="{BB962C8B-B14F-4D97-AF65-F5344CB8AC3E}">
        <p14:creationId xmlns:p14="http://schemas.microsoft.com/office/powerpoint/2010/main" val="71061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69125" y="0"/>
            <a:ext cx="3910149" cy="50106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Aft>
                <a:spcPts val="800"/>
              </a:spcAft>
              <a:buClr>
                <a:srgbClr val="1F3864"/>
              </a:buClr>
              <a:buSzPts val="1100"/>
            </a:pPr>
            <a:r>
              <a:rPr kumimoji="0" lang="en-US" sz="2000" b="1" i="0" u="none" strike="noStrike" kern="1200" cap="none" spc="0" normalizeH="0" baseline="0" noProof="0" dirty="0">
                <a:ln>
                  <a:noFill/>
                </a:ln>
                <a:solidFill>
                  <a:srgbClr val="29408B"/>
                </a:solidFill>
                <a:effectLst/>
                <a:uLnTx/>
                <a:uFillTx/>
                <a:latin typeface="Arial"/>
                <a:ea typeface="+mn-lt"/>
                <a:cs typeface="+mn-lt"/>
              </a:rPr>
              <a:t>3. </a:t>
            </a:r>
            <a: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What makes your organisation well-suited to deliver the SHUSH and SHARA educational packages, even if you have no prior experience with sexual violence prevention?</a:t>
            </a: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r>
              <a:rPr kumimoji="0" lang="en-US" sz="1330" b="0" i="0" u="none" strike="noStrike" kern="1200" cap="none" spc="0" normalizeH="0" baseline="0" noProof="0" dirty="0">
                <a:ln>
                  <a:noFill/>
                </a:ln>
                <a:solidFill>
                  <a:srgbClr val="293986"/>
                </a:solidFill>
                <a:effectLst/>
                <a:uLnTx/>
                <a:uFillTx/>
                <a:latin typeface="Arial"/>
                <a:ea typeface="+mn-ea"/>
                <a:cs typeface="Helvetica"/>
              </a:rPr>
              <a:t>Use this section to explain why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a:t>
            </a:r>
            <a:r>
              <a:rPr kumimoji="0" lang="en-US" sz="1330" b="0" i="0" u="none" strike="noStrike" kern="1200" cap="none" spc="0" normalizeH="0" baseline="0" noProof="0" dirty="0">
                <a:ln>
                  <a:noFill/>
                </a:ln>
                <a:solidFill>
                  <a:srgbClr val="293986"/>
                </a:solidFill>
                <a:effectLst/>
                <a:uLnTx/>
                <a:uFillTx/>
                <a:latin typeface="Arial"/>
                <a:ea typeface="+mn-ea"/>
                <a:cs typeface="Helvetica"/>
              </a:rPr>
              <a:t> is well-suited to deliver the educational packages, even if you do not have prior experience in sexual violence prevention. Focus on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organisations</a:t>
            </a:r>
            <a:r>
              <a:rPr kumimoji="0" lang="en-US" sz="1330" b="0" i="0" u="none" strike="noStrike" kern="1200" cap="none" spc="0" normalizeH="0" baseline="0" noProof="0" dirty="0">
                <a:ln>
                  <a:noFill/>
                </a:ln>
                <a:solidFill>
                  <a:srgbClr val="293986"/>
                </a:solidFill>
                <a:effectLst/>
                <a:uLnTx/>
                <a:uFillTx/>
                <a:latin typeface="Arial"/>
                <a:ea typeface="+mn-ea"/>
                <a:cs typeface="Helvetica"/>
              </a:rPr>
              <a:t> strengths, such as experience working with young people, your ability to implement educational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programmes</a:t>
            </a:r>
            <a:r>
              <a:rPr kumimoji="0" lang="en-US" sz="1330" b="0" i="0" u="none" strike="noStrike" kern="1200" cap="none" spc="0" normalizeH="0" baseline="0" noProof="0" dirty="0">
                <a:ln>
                  <a:noFill/>
                </a:ln>
                <a:solidFill>
                  <a:srgbClr val="293986"/>
                </a:solidFill>
                <a:effectLst/>
                <a:uLnTx/>
                <a:uFillTx/>
                <a:latin typeface="Arial"/>
                <a:ea typeface="+mn-ea"/>
                <a:cs typeface="Helvetica"/>
              </a:rPr>
              <a:t>, and your connections to the community. Highlight any relevant skills, values, or approaches that align with the goals of SHUSH and SHARA, such as fostering safe spaces, promoting healthy relationships, or addressing youth challenges. </a:t>
            </a:r>
            <a:endParaRPr kumimoji="0" lang="en-GB" sz="1330" b="0" i="0" u="none" strike="noStrike" kern="1200" cap="none" spc="0" normalizeH="0" baseline="0" noProof="0" dirty="0">
              <a:ln>
                <a:noFill/>
              </a:ln>
              <a:solidFill>
                <a:schemeClr val="tx1"/>
              </a:solidFill>
              <a:effectLst/>
              <a:uLnTx/>
              <a:uFillTx/>
              <a:latin typeface="Arial"/>
              <a:ea typeface="+mn-ea"/>
              <a:cs typeface="Calibri"/>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10" name="TextBox 9">
            <a:extLst>
              <a:ext uri="{FF2B5EF4-FFF2-40B4-BE49-F238E27FC236}">
                <a16:creationId xmlns:a16="http://schemas.microsoft.com/office/drawing/2014/main" id="{EFDF928C-E758-7C4E-5E28-3C5D2B4BAABA}"/>
              </a:ext>
            </a:extLst>
          </p:cNvPr>
          <p:cNvSpPr txBox="1"/>
          <p:nvPr/>
        </p:nvSpPr>
        <p:spPr>
          <a:xfrm>
            <a:off x="3910149" y="-30280"/>
            <a:ext cx="7968343" cy="4031873"/>
          </a:xfrm>
          <a:prstGeom prst="rect">
            <a:avLst/>
          </a:prstGeom>
          <a:noFill/>
        </p:spPr>
        <p:txBody>
          <a:bodyPr wrap="square" rtlCol="0">
            <a:spAutoFit/>
          </a:bodyPr>
          <a:lstStyle/>
          <a:p>
            <a:r>
              <a:rPr lang="en-GB" sz="1600" b="1" u="sng" dirty="0">
                <a:solidFill>
                  <a:srgbClr val="293986"/>
                </a:solidFill>
                <a:latin typeface="Arial"/>
                <a:cs typeface="Helvetica"/>
              </a:rPr>
              <a:t>Grading Criteria: </a:t>
            </a:r>
          </a:p>
          <a:p>
            <a:endParaRPr lang="en-GB" sz="1600" b="1" u="sng" dirty="0">
              <a:solidFill>
                <a:srgbClr val="293986"/>
              </a:solidFill>
              <a:latin typeface="Arial"/>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Highly Suitable:</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presents strong community ties, a commitment to youth education, and a willingness to learn and adapt to new content. (5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Moderately Suitable:</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shows some community engagement and an interest in expanding into sexual violence prevention. (3-4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Basic Suitability:</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expresses interest but has limited current capacity or plans for delivering the content. (1-2 points)</a:t>
            </a:r>
          </a:p>
          <a:p>
            <a:endParaRPr lang="en-GB" sz="1600" b="1" dirty="0">
              <a:solidFill>
                <a:srgbClr val="293986"/>
              </a:solidFill>
              <a:latin typeface="Arial"/>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Not Suitable:</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does not demonstrate relevant qualities or interest. (0 points)</a:t>
            </a:r>
            <a:endParaRPr lang="en-GB" sz="1600" dirty="0"/>
          </a:p>
        </p:txBody>
      </p:sp>
      <p:sp>
        <p:nvSpPr>
          <p:cNvPr id="3" name="TextBox 2">
            <a:extLst>
              <a:ext uri="{FF2B5EF4-FFF2-40B4-BE49-F238E27FC236}">
                <a16:creationId xmlns:a16="http://schemas.microsoft.com/office/drawing/2014/main" id="{77D88C41-4FAC-0C06-1117-8749861DA4F2}"/>
              </a:ext>
            </a:extLst>
          </p:cNvPr>
          <p:cNvSpPr txBox="1"/>
          <p:nvPr/>
        </p:nvSpPr>
        <p:spPr>
          <a:xfrm>
            <a:off x="1602377" y="5307043"/>
            <a:ext cx="8804366" cy="1323439"/>
          </a:xfrm>
          <a:prstGeom prst="rect">
            <a:avLst/>
          </a:prstGeom>
          <a:noFill/>
        </p:spPr>
        <p:txBody>
          <a:bodyPr wrap="square" rtlCol="0">
            <a:spAutoFit/>
          </a:bodyPr>
          <a:lstStyle/>
          <a:p>
            <a:r>
              <a:rPr lang="en-GB" sz="1600" b="1" u="sng" dirty="0">
                <a:solidFill>
                  <a:schemeClr val="bg1"/>
                </a:solidFill>
              </a:rPr>
              <a:t>Tips: </a:t>
            </a:r>
          </a:p>
          <a:p>
            <a:pPr marL="285750" indent="-285750">
              <a:buFont typeface="Arial" panose="020B0604020202020204" pitchFamily="34" charset="0"/>
              <a:buChar char="•"/>
            </a:pPr>
            <a:r>
              <a:rPr lang="en-GB" sz="1600" dirty="0">
                <a:solidFill>
                  <a:schemeClr val="bg1"/>
                </a:solidFill>
              </a:rPr>
              <a:t>Emphasise your organisations ability to adapt to new content or programmes. </a:t>
            </a:r>
          </a:p>
          <a:p>
            <a:pPr marL="285750" indent="-285750">
              <a:buFont typeface="Arial" panose="020B0604020202020204" pitchFamily="34" charset="0"/>
              <a:buChar char="•"/>
            </a:pPr>
            <a:r>
              <a:rPr lang="en-GB" sz="1600" dirty="0">
                <a:solidFill>
                  <a:schemeClr val="bg1"/>
                </a:solidFill>
              </a:rPr>
              <a:t>Focus on your track record in education, youth development, or community engagement. </a:t>
            </a:r>
          </a:p>
          <a:p>
            <a:pPr marL="285750" indent="-285750">
              <a:buFont typeface="Arial" panose="020B0604020202020204" pitchFamily="34" charset="0"/>
              <a:buChar char="•"/>
            </a:pPr>
            <a:r>
              <a:rPr lang="en-GB" sz="1600" dirty="0">
                <a:solidFill>
                  <a:schemeClr val="bg1"/>
                </a:solidFill>
              </a:rPr>
              <a:t>Mention any relevant staff expertise, organisational values, or community trust that supports your capacity to deliver sensitive and impactful content. </a:t>
            </a:r>
          </a:p>
        </p:txBody>
      </p:sp>
    </p:spTree>
    <p:extLst>
      <p:ext uri="{BB962C8B-B14F-4D97-AF65-F5344CB8AC3E}">
        <p14:creationId xmlns:p14="http://schemas.microsoft.com/office/powerpoint/2010/main" val="14626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69125" y="0"/>
            <a:ext cx="3910149" cy="47028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Aft>
                <a:spcPts val="800"/>
              </a:spcAft>
              <a:buClr>
                <a:srgbClr val="1F3864"/>
              </a:buClr>
              <a:buSzPts val="1100"/>
            </a:pPr>
            <a:r>
              <a:rPr lang="en-US" sz="2000" b="1" dirty="0">
                <a:solidFill>
                  <a:srgbClr val="29408B"/>
                </a:solidFill>
                <a:latin typeface="Arial"/>
                <a:ea typeface="+mn-lt"/>
                <a:cs typeface="+mn-lt"/>
              </a:rPr>
              <a:t>4</a:t>
            </a:r>
            <a:r>
              <a:rPr kumimoji="0" lang="en-US" sz="2000" b="1" i="0" u="none" strike="noStrike" kern="1200" cap="none" spc="0" normalizeH="0" baseline="0" noProof="0" dirty="0">
                <a:ln>
                  <a:noFill/>
                </a:ln>
                <a:solidFill>
                  <a:srgbClr val="29408B"/>
                </a:solidFill>
                <a:effectLst/>
                <a:uLnTx/>
                <a:uFillTx/>
                <a:latin typeface="Arial"/>
                <a:ea typeface="+mn-lt"/>
                <a:cs typeface="+mn-lt"/>
              </a:rPr>
              <a:t>. </a:t>
            </a:r>
            <a: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How do you plan to utilise the training and support provided to effectively implement the SHUSH and SHARA programmes within your organisation?</a:t>
            </a: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r>
              <a:rPr kumimoji="0" lang="en-US" sz="1330" b="0" i="0" u="none" strike="noStrike" kern="1200" cap="none" spc="0" normalizeH="0" baseline="0" noProof="0" dirty="0">
                <a:ln>
                  <a:noFill/>
                </a:ln>
                <a:solidFill>
                  <a:srgbClr val="293986"/>
                </a:solidFill>
                <a:effectLst/>
                <a:uLnTx/>
                <a:uFillTx/>
                <a:latin typeface="Arial"/>
                <a:ea typeface="+mn-ea"/>
                <a:cs typeface="Helvetica"/>
              </a:rPr>
              <a:t>Use this section to describe how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a:t>
            </a:r>
            <a:r>
              <a:rPr kumimoji="0" lang="en-US" sz="1330" b="0" i="0" u="none" strike="noStrike" kern="1200" cap="none" spc="0" normalizeH="0" baseline="0" noProof="0" dirty="0">
                <a:ln>
                  <a:noFill/>
                </a:ln>
                <a:solidFill>
                  <a:srgbClr val="293986"/>
                </a:solidFill>
                <a:effectLst/>
                <a:uLnTx/>
                <a:uFillTx/>
                <a:latin typeface="Arial"/>
                <a:ea typeface="+mn-ea"/>
                <a:cs typeface="Helvetica"/>
              </a:rPr>
              <a:t> plans to use the training and support  provided to successfully implement the SHUSH and SHARA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programmes</a:t>
            </a:r>
            <a:r>
              <a:rPr kumimoji="0" lang="en-US" sz="1330" b="0" i="0" u="none" strike="noStrike" kern="1200" cap="none" spc="0" normalizeH="0" baseline="0" noProof="0" dirty="0">
                <a:ln>
                  <a:noFill/>
                </a:ln>
                <a:solidFill>
                  <a:srgbClr val="293986"/>
                </a:solidFill>
                <a:effectLst/>
                <a:uLnTx/>
                <a:uFillTx/>
                <a:latin typeface="Arial"/>
                <a:ea typeface="+mn-ea"/>
                <a:cs typeface="Helvetica"/>
              </a:rPr>
              <a:t>. Outline how you will apply the knowledge gained from the training to ensure the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programmes</a:t>
            </a:r>
            <a:r>
              <a:rPr kumimoji="0" lang="en-US" sz="1330" b="0" i="0" u="none" strike="noStrike" kern="1200" cap="none" spc="0" normalizeH="0" baseline="0" noProof="0" dirty="0">
                <a:ln>
                  <a:noFill/>
                </a:ln>
                <a:solidFill>
                  <a:srgbClr val="293986"/>
                </a:solidFill>
                <a:effectLst/>
                <a:uLnTx/>
                <a:uFillTx/>
                <a:latin typeface="Arial"/>
                <a:ea typeface="+mn-ea"/>
                <a:cs typeface="Helvetica"/>
              </a:rPr>
              <a:t> are delivered effectively. Consider mentioning how you will prepare your staff, integrate the educational packages into existing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programmes</a:t>
            </a:r>
            <a:r>
              <a:rPr lang="en-US" sz="1330" dirty="0">
                <a:solidFill>
                  <a:srgbClr val="293986"/>
                </a:solidFill>
                <a:latin typeface="Arial"/>
                <a:ea typeface="+mn-ea"/>
                <a:cs typeface="Helvetica"/>
              </a:rPr>
              <a:t>, and use the ongoing support to enhance your delivery. Highlight any steps you will take to ensure the sustainability of these </a:t>
            </a:r>
            <a:r>
              <a:rPr lang="en-US" sz="1330" dirty="0" err="1">
                <a:solidFill>
                  <a:srgbClr val="293986"/>
                </a:solidFill>
                <a:latin typeface="Arial"/>
                <a:ea typeface="+mn-ea"/>
                <a:cs typeface="Helvetica"/>
              </a:rPr>
              <a:t>programmes</a:t>
            </a:r>
            <a:r>
              <a:rPr lang="en-US" sz="1330" dirty="0">
                <a:solidFill>
                  <a:srgbClr val="293986"/>
                </a:solidFill>
                <a:latin typeface="Arial"/>
                <a:ea typeface="+mn-ea"/>
                <a:cs typeface="Helvetica"/>
              </a:rPr>
              <a:t> within your </a:t>
            </a:r>
            <a:r>
              <a:rPr lang="en-US" sz="1330" dirty="0" err="1">
                <a:solidFill>
                  <a:srgbClr val="293986"/>
                </a:solidFill>
                <a:latin typeface="Arial"/>
                <a:ea typeface="+mn-ea"/>
                <a:cs typeface="Helvetica"/>
              </a:rPr>
              <a:t>organisation</a:t>
            </a:r>
            <a:r>
              <a:rPr lang="en-US" sz="1330" dirty="0">
                <a:solidFill>
                  <a:srgbClr val="293986"/>
                </a:solidFill>
                <a:latin typeface="Arial"/>
                <a:ea typeface="+mn-ea"/>
                <a:cs typeface="Helvetica"/>
              </a:rPr>
              <a:t>. </a:t>
            </a:r>
            <a:endParaRPr kumimoji="0" lang="en-GB" sz="1330" b="0" i="0" u="none" strike="noStrike" kern="1200" cap="none" spc="0" normalizeH="0" baseline="0" noProof="0" dirty="0">
              <a:ln>
                <a:noFill/>
              </a:ln>
              <a:solidFill>
                <a:schemeClr val="tx1"/>
              </a:solidFill>
              <a:effectLst/>
              <a:uLnTx/>
              <a:uFillTx/>
              <a:latin typeface="Arial"/>
              <a:ea typeface="+mn-ea"/>
              <a:cs typeface="Calibri"/>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10" name="TextBox 9">
            <a:extLst>
              <a:ext uri="{FF2B5EF4-FFF2-40B4-BE49-F238E27FC236}">
                <a16:creationId xmlns:a16="http://schemas.microsoft.com/office/drawing/2014/main" id="{EFDF928C-E758-7C4E-5E28-3C5D2B4BAABA}"/>
              </a:ext>
            </a:extLst>
          </p:cNvPr>
          <p:cNvSpPr txBox="1"/>
          <p:nvPr/>
        </p:nvSpPr>
        <p:spPr>
          <a:xfrm>
            <a:off x="3910149" y="-30280"/>
            <a:ext cx="7968343" cy="3785652"/>
          </a:xfrm>
          <a:prstGeom prst="rect">
            <a:avLst/>
          </a:prstGeom>
          <a:noFill/>
        </p:spPr>
        <p:txBody>
          <a:bodyPr wrap="square" rtlCol="0">
            <a:spAutoFit/>
          </a:bodyPr>
          <a:lstStyle/>
          <a:p>
            <a:r>
              <a:rPr lang="en-GB" sz="1600" b="1" u="sng" dirty="0">
                <a:solidFill>
                  <a:srgbClr val="293986"/>
                </a:solidFill>
                <a:latin typeface="Arial"/>
                <a:cs typeface="Helvetica"/>
              </a:rPr>
              <a:t>Grading Criteria: </a:t>
            </a:r>
          </a:p>
          <a:p>
            <a:endParaRPr lang="en-GB" sz="1600" b="1" u="sng" noProof="0" dirty="0">
              <a:solidFill>
                <a:srgbClr val="293986"/>
              </a:solidFill>
              <a:latin typeface="Arial"/>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Clear Implementation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Detailed plan showing how the organisation will leverage training and support to deliver the programs effectively. (5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Moderate Implementation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General plan for utilising training and support, with some specific strategies mentioned. (3-4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Basic Implementation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Basic plan with minimal details on how training and support will be used. (1-2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No Implementation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No clear plan provided for using training and support. (0 points)</a:t>
            </a:r>
            <a:endParaRPr lang="en-GB" sz="1600" dirty="0"/>
          </a:p>
        </p:txBody>
      </p:sp>
      <p:sp>
        <p:nvSpPr>
          <p:cNvPr id="3" name="TextBox 2">
            <a:extLst>
              <a:ext uri="{FF2B5EF4-FFF2-40B4-BE49-F238E27FC236}">
                <a16:creationId xmlns:a16="http://schemas.microsoft.com/office/drawing/2014/main" id="{77D88C41-4FAC-0C06-1117-8749861DA4F2}"/>
              </a:ext>
            </a:extLst>
          </p:cNvPr>
          <p:cNvSpPr txBox="1"/>
          <p:nvPr/>
        </p:nvSpPr>
        <p:spPr>
          <a:xfrm>
            <a:off x="1602377" y="5307043"/>
            <a:ext cx="8804366" cy="1569660"/>
          </a:xfrm>
          <a:prstGeom prst="rect">
            <a:avLst/>
          </a:prstGeom>
          <a:noFill/>
        </p:spPr>
        <p:txBody>
          <a:bodyPr wrap="square" rtlCol="0">
            <a:spAutoFit/>
          </a:bodyPr>
          <a:lstStyle/>
          <a:p>
            <a:r>
              <a:rPr lang="en-GB" sz="1600" b="1" u="sng" dirty="0">
                <a:solidFill>
                  <a:schemeClr val="bg1"/>
                </a:solidFill>
              </a:rPr>
              <a:t>Tips: </a:t>
            </a:r>
          </a:p>
          <a:p>
            <a:pPr marL="285750" indent="-285750">
              <a:buFont typeface="Arial" panose="020B0604020202020204" pitchFamily="34" charset="0"/>
              <a:buChar char="•"/>
            </a:pPr>
            <a:r>
              <a:rPr lang="en-GB" sz="1600" dirty="0">
                <a:solidFill>
                  <a:schemeClr val="bg1"/>
                </a:solidFill>
              </a:rPr>
              <a:t>Explain how training will prepare your team for effective programme delivery. </a:t>
            </a:r>
          </a:p>
          <a:p>
            <a:pPr marL="285750" indent="-285750">
              <a:buFont typeface="Arial" panose="020B0604020202020204" pitchFamily="34" charset="0"/>
              <a:buChar char="•"/>
            </a:pPr>
            <a:r>
              <a:rPr lang="en-GB" sz="1600" dirty="0">
                <a:solidFill>
                  <a:schemeClr val="bg1"/>
                </a:solidFill>
              </a:rPr>
              <a:t>Discuss how you will integrate the SHUSH and SHARA content into your current offerings or create new opportunities for engagement.</a:t>
            </a:r>
          </a:p>
          <a:p>
            <a:pPr marL="285750" indent="-285750">
              <a:buFont typeface="Arial" panose="020B0604020202020204" pitchFamily="34" charset="0"/>
              <a:buChar char="•"/>
            </a:pPr>
            <a:r>
              <a:rPr lang="en-GB" sz="1600" dirty="0">
                <a:solidFill>
                  <a:schemeClr val="bg1"/>
                </a:solidFill>
              </a:rPr>
              <a:t>Mention how ongoing support (from community engagement workers or other resources) will help ensure quality and long-term impact. </a:t>
            </a:r>
          </a:p>
        </p:txBody>
      </p:sp>
    </p:spTree>
    <p:extLst>
      <p:ext uri="{BB962C8B-B14F-4D97-AF65-F5344CB8AC3E}">
        <p14:creationId xmlns:p14="http://schemas.microsoft.com/office/powerpoint/2010/main" val="292544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69125" y="0"/>
            <a:ext cx="3910149" cy="50106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Aft>
                <a:spcPts val="800"/>
              </a:spcAft>
              <a:buClr>
                <a:srgbClr val="1F3864"/>
              </a:buClr>
              <a:buSzPts val="1100"/>
            </a:pPr>
            <a:r>
              <a:rPr kumimoji="0" lang="en-US" sz="2000" b="1" i="0" u="none" strike="noStrike" kern="1200" cap="none" spc="0" normalizeH="0" baseline="0" noProof="0" dirty="0">
                <a:ln>
                  <a:noFill/>
                </a:ln>
                <a:solidFill>
                  <a:srgbClr val="29408B"/>
                </a:solidFill>
                <a:effectLst/>
                <a:uLnTx/>
                <a:uFillTx/>
                <a:latin typeface="Arial"/>
                <a:ea typeface="+mn-lt"/>
                <a:cs typeface="+mn-lt"/>
              </a:rPr>
              <a:t>5. </a:t>
            </a:r>
            <a: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In what ways does your organisation currently support the well-being of young people, and how do you envision the SHUSH and SHARA programs complementing these efforts?</a:t>
            </a: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r>
              <a:rPr kumimoji="0" lang="en-US" sz="1330" b="0" i="0" u="none" strike="noStrike" kern="1200" cap="none" spc="0" normalizeH="0" baseline="0" noProof="0" dirty="0">
                <a:ln>
                  <a:noFill/>
                </a:ln>
                <a:solidFill>
                  <a:srgbClr val="293986"/>
                </a:solidFill>
                <a:effectLst/>
                <a:uLnTx/>
                <a:uFillTx/>
                <a:latin typeface="Arial"/>
                <a:ea typeface="+mn-ea"/>
                <a:cs typeface="Helvetica"/>
              </a:rPr>
              <a:t>Use this section to describe how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a:t>
            </a:r>
            <a:r>
              <a:rPr kumimoji="0" lang="en-US" sz="1330" b="0" i="0" u="none" strike="noStrike" kern="1200" cap="none" spc="0" normalizeH="0" baseline="0" noProof="0" dirty="0">
                <a:ln>
                  <a:noFill/>
                </a:ln>
                <a:solidFill>
                  <a:srgbClr val="293986"/>
                </a:solidFill>
                <a:effectLst/>
                <a:uLnTx/>
                <a:uFillTx/>
                <a:latin typeface="Arial"/>
                <a:ea typeface="+mn-ea"/>
                <a:cs typeface="Helvetica"/>
              </a:rPr>
              <a:t> currently supports the well-being of young people, focusing on services,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programmes</a:t>
            </a:r>
            <a:r>
              <a:rPr kumimoji="0" lang="en-US" sz="1330" b="0" i="0" u="none" strike="noStrike" kern="1200" cap="none" spc="0" normalizeH="0" baseline="0" noProof="0" dirty="0">
                <a:ln>
                  <a:noFill/>
                </a:ln>
                <a:solidFill>
                  <a:srgbClr val="293986"/>
                </a:solidFill>
                <a:effectLst/>
                <a:uLnTx/>
                <a:uFillTx/>
                <a:latin typeface="Arial"/>
                <a:ea typeface="+mn-ea"/>
                <a:cs typeface="Helvetica"/>
              </a:rPr>
              <a:t>, or approaches that promote their physical, emotional, and mental health. Highlight any existing initiatives related to relationships, personal safety, or empowerment. Then, explain how the SHUSH and SHARA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programmes</a:t>
            </a:r>
            <a:r>
              <a:rPr kumimoji="0" lang="en-US" sz="1330" b="0" i="0" u="none" strike="noStrike" kern="1200" cap="none" spc="0" normalizeH="0" baseline="0" noProof="0" dirty="0">
                <a:ln>
                  <a:noFill/>
                </a:ln>
                <a:solidFill>
                  <a:srgbClr val="293986"/>
                </a:solidFill>
                <a:effectLst/>
                <a:uLnTx/>
                <a:uFillTx/>
                <a:latin typeface="Arial"/>
                <a:ea typeface="+mn-ea"/>
                <a:cs typeface="Helvetica"/>
              </a:rPr>
              <a:t> will complement or enhance your existing efforts, whether by filling the gaps, or providing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specialised</a:t>
            </a:r>
            <a:r>
              <a:rPr kumimoji="0" lang="en-US" sz="1330" b="0" i="0" u="none" strike="noStrike" kern="1200" cap="none" spc="0" normalizeH="0" baseline="0" noProof="0" dirty="0">
                <a:ln>
                  <a:noFill/>
                </a:ln>
                <a:solidFill>
                  <a:srgbClr val="293986"/>
                </a:solidFill>
                <a:effectLst/>
                <a:uLnTx/>
                <a:uFillTx/>
                <a:latin typeface="Arial"/>
                <a:ea typeface="+mn-ea"/>
                <a:cs typeface="Helvetica"/>
              </a:rPr>
              <a:t> knowledge, or strengthening your overall approach to youth well-being. </a:t>
            </a:r>
            <a:endParaRPr kumimoji="0" lang="en-GB" sz="1330" b="0" i="0" u="none" strike="noStrike" kern="1200" cap="none" spc="0" normalizeH="0" baseline="0" noProof="0" dirty="0">
              <a:ln>
                <a:noFill/>
              </a:ln>
              <a:solidFill>
                <a:schemeClr val="tx1"/>
              </a:solidFill>
              <a:effectLst/>
              <a:uLnTx/>
              <a:uFillTx/>
              <a:latin typeface="Arial"/>
              <a:ea typeface="+mn-ea"/>
              <a:cs typeface="Calibri"/>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10" name="TextBox 9">
            <a:extLst>
              <a:ext uri="{FF2B5EF4-FFF2-40B4-BE49-F238E27FC236}">
                <a16:creationId xmlns:a16="http://schemas.microsoft.com/office/drawing/2014/main" id="{EFDF928C-E758-7C4E-5E28-3C5D2B4BAABA}"/>
              </a:ext>
            </a:extLst>
          </p:cNvPr>
          <p:cNvSpPr txBox="1"/>
          <p:nvPr/>
        </p:nvSpPr>
        <p:spPr>
          <a:xfrm>
            <a:off x="3910149" y="-30280"/>
            <a:ext cx="7968343" cy="4278094"/>
          </a:xfrm>
          <a:prstGeom prst="rect">
            <a:avLst/>
          </a:prstGeom>
          <a:noFill/>
        </p:spPr>
        <p:txBody>
          <a:bodyPr wrap="square" rtlCol="0">
            <a:spAutoFit/>
          </a:bodyPr>
          <a:lstStyle/>
          <a:p>
            <a:r>
              <a:rPr lang="en-GB" sz="1600" b="1" u="sng" dirty="0">
                <a:solidFill>
                  <a:srgbClr val="293986"/>
                </a:solidFill>
                <a:latin typeface="Arial"/>
                <a:cs typeface="Helvetica"/>
              </a:rPr>
              <a:t>Grading Criteria: </a:t>
            </a:r>
          </a:p>
          <a:p>
            <a:endParaRPr lang="en-GB" sz="1600" b="1" u="sng" noProof="0" dirty="0">
              <a:solidFill>
                <a:srgbClr val="293986"/>
              </a:solidFill>
              <a:latin typeface="Arial"/>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Strong Well-Being Support: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currently has robust programs supporting youth well-being and clearly explains how SHUSH and SHARA will enhance these efforts. (5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Moderate Well-Being Support: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has some well-being initiatives and provides a reasonable explanation of how the new programs will fit. (3-4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Limited Well-Being Support: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has minimal existing support but expresses interest in developing this area with SHUSH and SHARA. (1-2 points)</a:t>
            </a:r>
          </a:p>
          <a:p>
            <a:endParaRPr lang="en-GB" sz="1600" b="1" dirty="0">
              <a:solidFill>
                <a:srgbClr val="293986"/>
              </a:solidFill>
              <a:latin typeface="Arial"/>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No Well-Being Support:</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does not currently support youth well-being and does not articulate how these programs could be integrated. (0 points)</a:t>
            </a:r>
            <a:endParaRPr lang="en-GB" sz="1600" dirty="0"/>
          </a:p>
        </p:txBody>
      </p:sp>
      <p:sp>
        <p:nvSpPr>
          <p:cNvPr id="3" name="TextBox 2">
            <a:extLst>
              <a:ext uri="{FF2B5EF4-FFF2-40B4-BE49-F238E27FC236}">
                <a16:creationId xmlns:a16="http://schemas.microsoft.com/office/drawing/2014/main" id="{77D88C41-4FAC-0C06-1117-8749861DA4F2}"/>
              </a:ext>
            </a:extLst>
          </p:cNvPr>
          <p:cNvSpPr txBox="1"/>
          <p:nvPr/>
        </p:nvSpPr>
        <p:spPr>
          <a:xfrm>
            <a:off x="1602376" y="5307043"/>
            <a:ext cx="10668001" cy="1531188"/>
          </a:xfrm>
          <a:prstGeom prst="rect">
            <a:avLst/>
          </a:prstGeom>
          <a:noFill/>
        </p:spPr>
        <p:txBody>
          <a:bodyPr wrap="square" rtlCol="0">
            <a:spAutoFit/>
          </a:bodyPr>
          <a:lstStyle/>
          <a:p>
            <a:r>
              <a:rPr lang="en-GB" sz="1600" b="1" u="sng" dirty="0">
                <a:solidFill>
                  <a:schemeClr val="bg1"/>
                </a:solidFill>
              </a:rPr>
              <a:t>Tips: </a:t>
            </a:r>
          </a:p>
          <a:p>
            <a:pPr marL="285750" indent="-285750">
              <a:buFont typeface="Arial" panose="020B0604020202020204" pitchFamily="34" charset="0"/>
              <a:buChar char="•"/>
            </a:pPr>
            <a:r>
              <a:rPr lang="en-GB" sz="1550" dirty="0">
                <a:solidFill>
                  <a:schemeClr val="bg1"/>
                </a:solidFill>
              </a:rPr>
              <a:t>Detail current initiatives that support young people’s well-being (e.g., mental health support, mentorship, life skills training). </a:t>
            </a:r>
          </a:p>
          <a:p>
            <a:pPr marL="285750" indent="-285750">
              <a:buFont typeface="Arial" panose="020B0604020202020204" pitchFamily="34" charset="0"/>
              <a:buChar char="•"/>
            </a:pPr>
            <a:r>
              <a:rPr lang="en-GB" sz="1550" dirty="0">
                <a:solidFill>
                  <a:schemeClr val="bg1"/>
                </a:solidFill>
              </a:rPr>
              <a:t>Explain how the SHUSH and SHARA programmes align with or build on these efforts, addressing critical issues like healthy relationships and personal boundaries. </a:t>
            </a:r>
          </a:p>
          <a:p>
            <a:pPr marL="285750" indent="-285750">
              <a:buFont typeface="Arial" panose="020B0604020202020204" pitchFamily="34" charset="0"/>
              <a:buChar char="•"/>
            </a:pPr>
            <a:r>
              <a:rPr lang="en-GB" sz="1550" dirty="0">
                <a:solidFill>
                  <a:schemeClr val="bg1"/>
                </a:solidFill>
              </a:rPr>
              <a:t>Consider how these programmes could introduce new topics, expand your reach, or deepen the impact of your work with young people. </a:t>
            </a:r>
          </a:p>
        </p:txBody>
      </p:sp>
    </p:spTree>
    <p:extLst>
      <p:ext uri="{BB962C8B-B14F-4D97-AF65-F5344CB8AC3E}">
        <p14:creationId xmlns:p14="http://schemas.microsoft.com/office/powerpoint/2010/main" val="17944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69125" y="0"/>
            <a:ext cx="3910149" cy="4907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Aft>
                <a:spcPts val="800"/>
              </a:spcAft>
              <a:buClr>
                <a:srgbClr val="1F3864"/>
              </a:buClr>
              <a:buSzPts val="1100"/>
            </a:pPr>
            <a:r>
              <a:rPr lang="en-US" sz="2000" b="1" dirty="0">
                <a:solidFill>
                  <a:srgbClr val="29408B"/>
                </a:solidFill>
                <a:latin typeface="Arial"/>
                <a:ea typeface="+mn-lt"/>
                <a:cs typeface="+mn-lt"/>
              </a:rPr>
              <a:t>6</a:t>
            </a:r>
            <a:r>
              <a:rPr kumimoji="0" lang="en-US" sz="2000" b="1" i="0" u="none" strike="noStrike" kern="1200" cap="none" spc="0" normalizeH="0" baseline="0" noProof="0" dirty="0">
                <a:ln>
                  <a:noFill/>
                </a:ln>
                <a:solidFill>
                  <a:srgbClr val="29408B"/>
                </a:solidFill>
                <a:effectLst/>
                <a:uLnTx/>
                <a:uFillTx/>
                <a:latin typeface="Arial"/>
                <a:ea typeface="+mn-lt"/>
                <a:cs typeface="+mn-lt"/>
              </a:rPr>
              <a:t>. </a:t>
            </a:r>
            <a: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How does your organisation plan to ensure inclusivity and accessibility when delivering the SHUSH and SHARA programmes to diverse groups of young people?</a:t>
            </a: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b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br>
            <a:r>
              <a:rPr kumimoji="0" lang="en-US" sz="1330" b="0" i="0" u="none" strike="noStrike" kern="1200" cap="none" spc="0" normalizeH="0" baseline="0" noProof="0" dirty="0">
                <a:ln>
                  <a:noFill/>
                </a:ln>
                <a:solidFill>
                  <a:srgbClr val="293986"/>
                </a:solidFill>
                <a:effectLst/>
                <a:uLnTx/>
                <a:uFillTx/>
                <a:latin typeface="Arial"/>
                <a:ea typeface="+mn-ea"/>
                <a:cs typeface="Helvetica"/>
              </a:rPr>
              <a:t>Use this section to explain how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a:t>
            </a:r>
            <a:r>
              <a:rPr kumimoji="0" lang="en-US" sz="1330" b="0" i="0" u="none" strike="noStrike" kern="1200" cap="none" spc="0" normalizeH="0" baseline="0" noProof="0" dirty="0">
                <a:ln>
                  <a:noFill/>
                </a:ln>
                <a:solidFill>
                  <a:srgbClr val="293986"/>
                </a:solidFill>
                <a:effectLst/>
                <a:uLnTx/>
                <a:uFillTx/>
                <a:latin typeface="Arial"/>
                <a:ea typeface="+mn-ea"/>
                <a:cs typeface="Helvetica"/>
              </a:rPr>
              <a:t> will ensure that the SHUSH and SHARA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programmes</a:t>
            </a:r>
            <a:r>
              <a:rPr kumimoji="0" lang="en-US" sz="1330" b="0" i="0" u="none" strike="noStrike" kern="1200" cap="none" spc="0" normalizeH="0" baseline="0" noProof="0" dirty="0">
                <a:ln>
                  <a:noFill/>
                </a:ln>
                <a:solidFill>
                  <a:srgbClr val="293986"/>
                </a:solidFill>
                <a:effectLst/>
                <a:uLnTx/>
                <a:uFillTx/>
                <a:latin typeface="Arial"/>
                <a:ea typeface="+mn-ea"/>
                <a:cs typeface="Helvetica"/>
              </a:rPr>
              <a:t> are inclusive and accessible to all young people, particularly those from diverse backgrounds, including individuals with special educational needs, disabilities (SEND), and those from different socioeconomic backgrounds. Consider how you will adapt the content, delivery methods, and support systems to meet the varying needs of the young people you serve. Highlight any existing experience or strategies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a:t>
            </a:r>
            <a:r>
              <a:rPr lang="en-US" sz="1330" dirty="0">
                <a:solidFill>
                  <a:srgbClr val="293986"/>
                </a:solidFill>
                <a:latin typeface="Arial"/>
                <a:ea typeface="+mn-ea"/>
                <a:cs typeface="Helvetica"/>
              </a:rPr>
              <a:t> </a:t>
            </a:r>
            <a:r>
              <a:rPr kumimoji="0" lang="en-US" sz="1330" b="0" i="0" u="none" strike="noStrike" kern="1200" cap="none" spc="0" normalizeH="0" baseline="0" noProof="0" dirty="0">
                <a:ln>
                  <a:noFill/>
                </a:ln>
                <a:solidFill>
                  <a:srgbClr val="293986"/>
                </a:solidFill>
                <a:effectLst/>
                <a:uLnTx/>
                <a:uFillTx/>
                <a:latin typeface="Arial"/>
                <a:ea typeface="+mn-ea"/>
                <a:cs typeface="Helvetica"/>
              </a:rPr>
              <a:t>uses to promote inclusivity and accessibility. </a:t>
            </a:r>
            <a:endParaRPr kumimoji="0" lang="en-GB" sz="1330" b="0" i="0" u="none" strike="noStrike" kern="1200" cap="none" spc="0" normalizeH="0" baseline="0" noProof="0" dirty="0">
              <a:ln>
                <a:noFill/>
              </a:ln>
              <a:solidFill>
                <a:schemeClr val="tx1"/>
              </a:solidFill>
              <a:effectLst/>
              <a:uLnTx/>
              <a:uFillTx/>
              <a:latin typeface="Arial"/>
              <a:ea typeface="+mn-ea"/>
              <a:cs typeface="Calibri"/>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10" name="TextBox 9">
            <a:extLst>
              <a:ext uri="{FF2B5EF4-FFF2-40B4-BE49-F238E27FC236}">
                <a16:creationId xmlns:a16="http://schemas.microsoft.com/office/drawing/2014/main" id="{EFDF928C-E758-7C4E-5E28-3C5D2B4BAABA}"/>
              </a:ext>
            </a:extLst>
          </p:cNvPr>
          <p:cNvSpPr txBox="1"/>
          <p:nvPr/>
        </p:nvSpPr>
        <p:spPr>
          <a:xfrm>
            <a:off x="3910149" y="-30280"/>
            <a:ext cx="7968343" cy="3785652"/>
          </a:xfrm>
          <a:prstGeom prst="rect">
            <a:avLst/>
          </a:prstGeom>
          <a:noFill/>
        </p:spPr>
        <p:txBody>
          <a:bodyPr wrap="square" rtlCol="0">
            <a:spAutoFit/>
          </a:bodyPr>
          <a:lstStyle/>
          <a:p>
            <a:r>
              <a:rPr lang="en-GB" sz="1600" b="1" u="sng" dirty="0">
                <a:solidFill>
                  <a:srgbClr val="293986"/>
                </a:solidFill>
                <a:latin typeface="Arial"/>
                <a:cs typeface="Helvetica"/>
              </a:rPr>
              <a:t>Grading Criteria: </a:t>
            </a:r>
          </a:p>
          <a:p>
            <a:endParaRPr lang="en-GB" sz="1600" b="1" u="sng" noProof="0" dirty="0">
              <a:solidFill>
                <a:srgbClr val="293986"/>
              </a:solidFill>
              <a:latin typeface="Arial"/>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Strong Inclusivity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Comprehensive plan for ensuring inclusivity and accessibility, considering diverse needs such as SEND, cultural background, and language. (5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Moderate Inclusivity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General plan with some consideration for inclusivity and accessibility, but with limited detail. (3-4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Basic Inclusivity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Basic plan with minimal strategies for inclusivity or accessibility. (1-2 points)</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No Inclusivity Plan:</a:t>
            </a:r>
          </a:p>
          <a:p>
            <a:r>
              <a:rPr kumimoji="0" lang="en-GB" sz="1600" i="0" u="none" strike="noStrike" kern="1200" cap="none" spc="0" normalizeH="0" baseline="0" noProof="0" dirty="0">
                <a:ln>
                  <a:noFill/>
                </a:ln>
                <a:solidFill>
                  <a:srgbClr val="293986"/>
                </a:solidFill>
                <a:effectLst/>
                <a:uLnTx/>
                <a:uFillTx/>
                <a:latin typeface="Arial"/>
                <a:ea typeface="+mn-ea"/>
                <a:cs typeface="Helvetica"/>
              </a:rPr>
              <a:t>No clear plan provided for ensuring inclusivity or accessibility. (0 points)</a:t>
            </a:r>
            <a:endParaRPr lang="en-GB" sz="1600" dirty="0"/>
          </a:p>
        </p:txBody>
      </p:sp>
      <p:sp>
        <p:nvSpPr>
          <p:cNvPr id="3" name="TextBox 2">
            <a:extLst>
              <a:ext uri="{FF2B5EF4-FFF2-40B4-BE49-F238E27FC236}">
                <a16:creationId xmlns:a16="http://schemas.microsoft.com/office/drawing/2014/main" id="{77D88C41-4FAC-0C06-1117-8749861DA4F2}"/>
              </a:ext>
            </a:extLst>
          </p:cNvPr>
          <p:cNvSpPr txBox="1"/>
          <p:nvPr/>
        </p:nvSpPr>
        <p:spPr>
          <a:xfrm>
            <a:off x="1602376" y="5307043"/>
            <a:ext cx="10668001" cy="1569660"/>
          </a:xfrm>
          <a:prstGeom prst="rect">
            <a:avLst/>
          </a:prstGeom>
          <a:noFill/>
        </p:spPr>
        <p:txBody>
          <a:bodyPr wrap="square" rtlCol="0">
            <a:spAutoFit/>
          </a:bodyPr>
          <a:lstStyle/>
          <a:p>
            <a:r>
              <a:rPr lang="en-GB" sz="1600" b="1" u="sng" dirty="0">
                <a:solidFill>
                  <a:schemeClr val="bg1"/>
                </a:solidFill>
              </a:rPr>
              <a:t>Tips: </a:t>
            </a:r>
          </a:p>
          <a:p>
            <a:pPr marL="285750" indent="-285750">
              <a:buFont typeface="Arial" panose="020B0604020202020204" pitchFamily="34" charset="0"/>
              <a:buChar char="•"/>
            </a:pPr>
            <a:r>
              <a:rPr lang="en-GB" sz="1600" dirty="0">
                <a:solidFill>
                  <a:schemeClr val="bg1"/>
                </a:solidFill>
              </a:rPr>
              <a:t>Mention specific plans to adapt content for different learning styles or needs (e.g., SEND, language barriers). </a:t>
            </a:r>
          </a:p>
          <a:p>
            <a:pPr marL="285750" indent="-285750">
              <a:buFont typeface="Arial" panose="020B0604020202020204" pitchFamily="34" charset="0"/>
              <a:buChar char="•"/>
            </a:pPr>
            <a:r>
              <a:rPr lang="en-GB" sz="1600" dirty="0">
                <a:solidFill>
                  <a:schemeClr val="bg1"/>
                </a:solidFill>
              </a:rPr>
              <a:t>Explain how you will create an environment where young people from diverse backgrounds feel safe, respected, and included. </a:t>
            </a:r>
          </a:p>
          <a:p>
            <a:pPr marL="285750" indent="-285750">
              <a:buFont typeface="Arial" panose="020B0604020202020204" pitchFamily="34" charset="0"/>
              <a:buChar char="•"/>
            </a:pPr>
            <a:r>
              <a:rPr lang="en-GB" sz="1600" dirty="0">
                <a:solidFill>
                  <a:schemeClr val="bg1"/>
                </a:solidFill>
              </a:rPr>
              <a:t>Highlight any ongoing practices in your organisation that promote inclusivity (e.g., diverse staff, inclusive policies, accessible venues). </a:t>
            </a:r>
          </a:p>
        </p:txBody>
      </p:sp>
    </p:spTree>
    <p:extLst>
      <p:ext uri="{BB962C8B-B14F-4D97-AF65-F5344CB8AC3E}">
        <p14:creationId xmlns:p14="http://schemas.microsoft.com/office/powerpoint/2010/main" val="298763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EBA04D5-155B-8DCF-2510-97E9A5118D8F}"/>
              </a:ext>
              <a:ext uri="{C183D7F6-B498-43B3-948B-1728B52AA6E4}">
                <adec:decorative xmlns:adec="http://schemas.microsoft.com/office/drawing/2017/decorative" val="0"/>
              </a:ext>
            </a:extLst>
          </p:cNvPr>
          <p:cNvSpPr txBox="1"/>
          <p:nvPr/>
        </p:nvSpPr>
        <p:spPr>
          <a:xfrm>
            <a:off x="198882" y="359353"/>
            <a:ext cx="3374136" cy="2308324"/>
          </a:xfrm>
          <a:prstGeom prst="rect">
            <a:avLst/>
          </a:prstGeom>
          <a:noFill/>
        </p:spPr>
        <p:txBody>
          <a:bodyPr wrap="square" rtlCol="0">
            <a:spAutoFit/>
          </a:bodyPr>
          <a:lstStyle/>
          <a:p>
            <a:r>
              <a:rPr lang="en-GB" sz="1600" dirty="0">
                <a:solidFill>
                  <a:schemeClr val="tx2"/>
                </a:solidFill>
                <a:latin typeface="Arial" panose="020B0604020202020204" pitchFamily="34" charset="0"/>
                <a:cs typeface="Arial" panose="020B0604020202020204" pitchFamily="34" charset="0"/>
              </a:rPr>
              <a:t>Each application will be assessed based on the responses to the five key questions, with a potential score ranging from 0 to 5 points for each question. The maximum total score an organisation can achieve is 30 points. The scoring will be based on the following general criteria:</a:t>
            </a: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4100370" y="223561"/>
            <a:ext cx="7706693" cy="5009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93C86"/>
                </a:solidFill>
                <a:effectLst/>
                <a:uLnTx/>
                <a:uFillTx/>
                <a:latin typeface="Arial"/>
                <a:ea typeface="+mn-ea"/>
                <a:cs typeface="Calibri"/>
              </a:rPr>
              <a:t>Scoring Criteria</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93C86"/>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50" b="1" dirty="0">
                <a:solidFill>
                  <a:srgbClr val="293C86"/>
                </a:solidFill>
                <a:latin typeface="Arial"/>
                <a:ea typeface="+mn-ea"/>
                <a:cs typeface="Arial"/>
              </a:rPr>
              <a:t>5</a:t>
            </a:r>
            <a:r>
              <a:rPr kumimoji="0" lang="en-GB" sz="1350" b="1" i="0" u="none" strike="noStrike" kern="1200" cap="none" spc="0" normalizeH="0" baseline="0" noProof="0" dirty="0">
                <a:ln>
                  <a:noFill/>
                </a:ln>
                <a:solidFill>
                  <a:srgbClr val="293C86"/>
                </a:solidFill>
                <a:effectLst/>
                <a:uLnTx/>
                <a:uFillTx/>
                <a:latin typeface="Arial"/>
                <a:ea typeface="+mn-ea"/>
                <a:cs typeface="Arial"/>
              </a:rPr>
              <a:t> Points (Outstanding):</a:t>
            </a:r>
            <a:br>
              <a:rPr kumimoji="0" lang="en-GB" sz="1350" b="0" i="0" u="none" strike="noStrike" kern="1200" cap="none" spc="0" normalizeH="0" baseline="0" noProof="0" dirty="0">
                <a:ln>
                  <a:noFill/>
                </a:ln>
                <a:solidFill>
                  <a:srgbClr val="293C86"/>
                </a:solidFill>
                <a:effectLst/>
                <a:uLnTx/>
                <a:uFillTx/>
                <a:latin typeface="Arial"/>
                <a:ea typeface="+mn-ea"/>
                <a:cs typeface="Arial"/>
              </a:rPr>
            </a:br>
            <a:r>
              <a:rPr kumimoji="0" lang="en-GB" sz="1350" b="0" i="0" u="none" strike="noStrike" kern="1200" cap="none" spc="0" normalizeH="0" baseline="0" noProof="0" dirty="0">
                <a:ln>
                  <a:noFill/>
                </a:ln>
                <a:solidFill>
                  <a:srgbClr val="293C86"/>
                </a:solidFill>
                <a:effectLst/>
                <a:uLnTx/>
                <a:uFillTx/>
                <a:latin typeface="Arial"/>
                <a:ea typeface="+mn-ea"/>
                <a:cs typeface="Arial"/>
              </a:rPr>
              <a:t>   - The response provides a highly detailed, comprehensive, and clear plan or description. The organisation demonstrates strong capabilities, readiness, and alignment with the goals of the educational packages. The response highlights unique strengths, innovative approaches, and proven community ties.</a:t>
            </a:r>
            <a:br>
              <a:rPr kumimoji="0" lang="en-GB" sz="1350" b="0" i="0" u="none" strike="noStrike" kern="1200" cap="none" spc="0" normalizeH="0" baseline="0" noProof="0" dirty="0">
                <a:ln>
                  <a:noFill/>
                </a:ln>
                <a:solidFill>
                  <a:srgbClr val="293C86"/>
                </a:solidFill>
                <a:effectLst/>
                <a:uLnTx/>
                <a:uFillTx/>
                <a:latin typeface="Arial"/>
                <a:ea typeface="+mn-ea"/>
                <a:cs typeface="Arial"/>
              </a:rPr>
            </a:br>
            <a:br>
              <a:rPr kumimoji="0" lang="en-GB" sz="1350" b="1" i="0" u="none" strike="noStrike" kern="1200" cap="none" spc="0" normalizeH="0" baseline="0" noProof="0" dirty="0">
                <a:ln>
                  <a:noFill/>
                </a:ln>
                <a:solidFill>
                  <a:srgbClr val="293C86"/>
                </a:solidFill>
                <a:effectLst/>
                <a:uLnTx/>
                <a:uFillTx/>
                <a:latin typeface="Arial"/>
                <a:ea typeface="+mn-ea"/>
                <a:cs typeface="Arial"/>
              </a:rPr>
            </a:br>
            <a:r>
              <a:rPr kumimoji="0" lang="en-GB" sz="1350" b="1" i="0" u="none" strike="noStrike" kern="1200" cap="none" spc="0" normalizeH="0" baseline="0" noProof="0" dirty="0">
                <a:ln>
                  <a:noFill/>
                </a:ln>
                <a:solidFill>
                  <a:srgbClr val="293C86"/>
                </a:solidFill>
                <a:effectLst/>
                <a:uLnTx/>
                <a:uFillTx/>
                <a:latin typeface="Arial"/>
                <a:ea typeface="+mn-ea"/>
                <a:cs typeface="Arial"/>
              </a:rPr>
              <a:t>3-4 Points (Moderate):  </a:t>
            </a:r>
            <a:br>
              <a:rPr kumimoji="0" lang="en-GB" sz="1350" b="0" i="0" u="none" strike="noStrike" kern="1200" cap="none" spc="0" normalizeH="0" baseline="0" noProof="0" dirty="0">
                <a:ln>
                  <a:noFill/>
                </a:ln>
                <a:solidFill>
                  <a:srgbClr val="293C86"/>
                </a:solidFill>
                <a:effectLst/>
                <a:uLnTx/>
                <a:uFillTx/>
                <a:latin typeface="Arial"/>
                <a:ea typeface="+mn-ea"/>
                <a:cs typeface="Arial"/>
              </a:rPr>
            </a:br>
            <a:r>
              <a:rPr kumimoji="0" lang="en-GB" sz="1350" b="0" i="0" u="none" strike="noStrike" kern="1200" cap="none" spc="0" normalizeH="0" baseline="0" noProof="0" dirty="0">
                <a:ln>
                  <a:noFill/>
                </a:ln>
                <a:solidFill>
                  <a:srgbClr val="293C86"/>
                </a:solidFill>
                <a:effectLst/>
                <a:uLnTx/>
                <a:uFillTx/>
                <a:latin typeface="Arial"/>
                <a:ea typeface="+mn-ea"/>
                <a:cs typeface="Arial"/>
              </a:rPr>
              <a:t>   - The response is well thought out but lacks some detail or depth. The organisation demonstrates moderate capacity, community engagement, and a reasonable approach to the delivery of the programmes. There are some good strategies, but they may not be as comprehensive or innovative as higher-scoring responses.</a:t>
            </a:r>
            <a:br>
              <a:rPr kumimoji="0" lang="en-GB" sz="1350" b="0" i="0" u="none" strike="noStrike" kern="1200" cap="none" spc="0" normalizeH="0" baseline="0" noProof="0" dirty="0">
                <a:ln>
                  <a:noFill/>
                </a:ln>
                <a:solidFill>
                  <a:srgbClr val="293C86"/>
                </a:solidFill>
                <a:effectLst/>
                <a:uLnTx/>
                <a:uFillTx/>
                <a:latin typeface="Arial"/>
                <a:ea typeface="+mn-ea"/>
                <a:cs typeface="Arial"/>
              </a:rPr>
            </a:br>
            <a:br>
              <a:rPr kumimoji="0" lang="en-GB" sz="1350" b="0" i="0" u="none" strike="noStrike" kern="1200" cap="none" spc="0" normalizeH="0" baseline="0" noProof="0" dirty="0">
                <a:ln>
                  <a:noFill/>
                </a:ln>
                <a:solidFill>
                  <a:srgbClr val="293C86"/>
                </a:solidFill>
                <a:effectLst/>
                <a:uLnTx/>
                <a:uFillTx/>
                <a:latin typeface="Arial"/>
                <a:ea typeface="+mn-ea"/>
                <a:cs typeface="Arial"/>
              </a:rPr>
            </a:br>
            <a:r>
              <a:rPr kumimoji="0" lang="en-GB" sz="1350" b="1" i="0" u="none" strike="noStrike" kern="1200" cap="none" spc="0" normalizeH="0" baseline="0" noProof="0" dirty="0">
                <a:ln>
                  <a:noFill/>
                </a:ln>
                <a:solidFill>
                  <a:srgbClr val="293C86"/>
                </a:solidFill>
                <a:effectLst/>
                <a:uLnTx/>
                <a:uFillTx/>
                <a:latin typeface="Arial"/>
                <a:ea typeface="+mn-ea"/>
                <a:cs typeface="Arial"/>
              </a:rPr>
              <a:t>1-2 Points (Basic):</a:t>
            </a:r>
            <a:br>
              <a:rPr kumimoji="0" lang="en-GB" sz="1350" b="0" i="0" u="none" strike="noStrike" kern="1200" cap="none" spc="0" normalizeH="0" baseline="0" noProof="0" dirty="0">
                <a:ln>
                  <a:noFill/>
                </a:ln>
                <a:solidFill>
                  <a:srgbClr val="293C86"/>
                </a:solidFill>
                <a:effectLst/>
                <a:uLnTx/>
                <a:uFillTx/>
                <a:latin typeface="Arial"/>
                <a:ea typeface="+mn-ea"/>
                <a:cs typeface="Arial"/>
              </a:rPr>
            </a:br>
            <a:r>
              <a:rPr kumimoji="0" lang="en-GB" sz="1350" b="0" i="0" u="none" strike="noStrike" kern="1200" cap="none" spc="0" normalizeH="0" baseline="0" noProof="0" dirty="0">
                <a:ln>
                  <a:noFill/>
                </a:ln>
                <a:solidFill>
                  <a:srgbClr val="293C86"/>
                </a:solidFill>
                <a:effectLst/>
                <a:uLnTx/>
                <a:uFillTx/>
                <a:latin typeface="Arial"/>
                <a:ea typeface="+mn-ea"/>
                <a:cs typeface="Arial"/>
              </a:rPr>
              <a:t>   - The response is minimal and lacks sufficient details. The organisation shows limited readiness or capacity to deliver the educational packages. The plan may seem underdeveloped or vague, but the organisation shows interest and willingness to learn and grow.</a:t>
            </a:r>
            <a:br>
              <a:rPr kumimoji="0" lang="en-GB" sz="1350" b="0" i="0" u="none" strike="noStrike" kern="1200" cap="none" spc="0" normalizeH="0" baseline="0" noProof="0" dirty="0">
                <a:ln>
                  <a:noFill/>
                </a:ln>
                <a:solidFill>
                  <a:srgbClr val="293C86"/>
                </a:solidFill>
                <a:effectLst/>
                <a:uLnTx/>
                <a:uFillTx/>
                <a:latin typeface="Arial"/>
                <a:ea typeface="+mn-ea"/>
                <a:cs typeface="Arial"/>
              </a:rPr>
            </a:br>
            <a:br>
              <a:rPr kumimoji="0" lang="en-GB" sz="1350" b="1" i="0" u="none" strike="noStrike" kern="1200" cap="none" spc="0" normalizeH="0" baseline="0" noProof="0" dirty="0">
                <a:ln>
                  <a:noFill/>
                </a:ln>
                <a:solidFill>
                  <a:srgbClr val="293C86"/>
                </a:solidFill>
                <a:effectLst/>
                <a:uLnTx/>
                <a:uFillTx/>
                <a:latin typeface="Arial"/>
                <a:ea typeface="+mn-ea"/>
                <a:cs typeface="Arial"/>
              </a:rPr>
            </a:br>
            <a:r>
              <a:rPr kumimoji="0" lang="en-GB" sz="1350" b="1" i="0" u="none" strike="noStrike" kern="1200" cap="none" spc="0" normalizeH="0" baseline="0" noProof="0" dirty="0">
                <a:ln>
                  <a:noFill/>
                </a:ln>
                <a:solidFill>
                  <a:srgbClr val="293C86"/>
                </a:solidFill>
                <a:effectLst/>
                <a:uLnTx/>
                <a:uFillTx/>
                <a:latin typeface="Arial"/>
                <a:ea typeface="+mn-ea"/>
                <a:cs typeface="Arial"/>
              </a:rPr>
              <a:t>0 Points (Not Suitable):</a:t>
            </a:r>
            <a:br>
              <a:rPr kumimoji="0" lang="en-GB" sz="1350" b="0" i="0" u="none" strike="noStrike" kern="1200" cap="none" spc="0" normalizeH="0" baseline="0" noProof="0" dirty="0">
                <a:ln>
                  <a:noFill/>
                </a:ln>
                <a:solidFill>
                  <a:srgbClr val="293C86"/>
                </a:solidFill>
                <a:effectLst/>
                <a:uLnTx/>
                <a:uFillTx/>
                <a:latin typeface="Arial"/>
                <a:ea typeface="+mn-ea"/>
                <a:cs typeface="Arial"/>
              </a:rPr>
            </a:br>
            <a:r>
              <a:rPr kumimoji="0" lang="en-GB" sz="1350" b="0" i="0" u="none" strike="noStrike" kern="1200" cap="none" spc="0" normalizeH="0" baseline="0" noProof="0" dirty="0">
                <a:ln>
                  <a:noFill/>
                </a:ln>
                <a:solidFill>
                  <a:srgbClr val="293C86"/>
                </a:solidFill>
                <a:effectLst/>
                <a:uLnTx/>
                <a:uFillTx/>
                <a:latin typeface="Arial"/>
                <a:ea typeface="+mn-ea"/>
                <a:cs typeface="Arial"/>
              </a:rPr>
              <a:t>   - The response does not meet the criteria or fails to provide relevant information. The organisation does not demonstrate the capacity, interest, or readiness to implement the educational packages effectively.</a:t>
            </a:r>
            <a:endParaRPr kumimoji="0" lang="en-GB"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Tree>
    <p:extLst>
      <p:ext uri="{BB962C8B-B14F-4D97-AF65-F5344CB8AC3E}">
        <p14:creationId xmlns:p14="http://schemas.microsoft.com/office/powerpoint/2010/main" val="315293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6B21527-8DF3-BC4F-9FCE-827B34A1DAE6}"/>
              </a:ext>
            </a:extLst>
          </p:cNvPr>
          <p:cNvSpPr txBox="1"/>
          <p:nvPr/>
        </p:nvSpPr>
        <p:spPr>
          <a:xfrm>
            <a:off x="101599" y="115839"/>
            <a:ext cx="3288146" cy="2308324"/>
          </a:xfrm>
          <a:prstGeom prst="rect">
            <a:avLst/>
          </a:prstGeom>
          <a:noFill/>
        </p:spPr>
        <p:txBody>
          <a:bodyPr wrap="square" rtlCol="0">
            <a:spAutoFit/>
          </a:bodyPr>
          <a:lstStyle/>
          <a:p>
            <a:br>
              <a:rPr lang="en-GB" sz="1600" dirty="0">
                <a:solidFill>
                  <a:schemeClr val="tx2"/>
                </a:solidFill>
                <a:latin typeface="Arial" panose="020B0604020202020204" pitchFamily="34" charset="0"/>
                <a:cs typeface="Arial" panose="020B0604020202020204" pitchFamily="34" charset="0"/>
              </a:rPr>
            </a:br>
            <a:r>
              <a:rPr lang="en-GB" sz="1600" dirty="0">
                <a:solidFill>
                  <a:schemeClr val="tx2"/>
                </a:solidFill>
                <a:latin typeface="Arial" panose="020B0604020202020204" pitchFamily="34" charset="0"/>
                <a:cs typeface="Arial" panose="020B0604020202020204" pitchFamily="34" charset="0"/>
              </a:rPr>
              <a:t>This process ensures that funding is awarded to organizations that are both capable of successfully delivering the SHUSH and SHARA educational packages and well-positioned to make a positive, lasting impact on young people in the LLR region</a:t>
            </a: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3998771" y="223561"/>
            <a:ext cx="8091630" cy="52322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93C86"/>
                </a:solidFill>
                <a:effectLst/>
                <a:uLnTx/>
                <a:uFillTx/>
                <a:latin typeface="Arial"/>
                <a:ea typeface="+mn-ea"/>
                <a:cs typeface="Calibri"/>
              </a:rPr>
              <a:t>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93C86"/>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93C86"/>
                </a:solidFill>
                <a:effectLst/>
                <a:uLnTx/>
                <a:uFillTx/>
                <a:latin typeface="Arial"/>
                <a:ea typeface="+mn-ea"/>
                <a:cs typeface="Calibri"/>
              </a:rPr>
              <a:t>1. Total Score Calculation:</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   - </a:t>
            </a:r>
            <a:r>
              <a:rPr kumimoji="0" lang="en-GB" sz="1200" i="0" u="none" strike="noStrike" kern="1200" cap="none" spc="0" normalizeH="0" baseline="0" noProof="0" dirty="0">
                <a:ln>
                  <a:noFill/>
                </a:ln>
                <a:solidFill>
                  <a:srgbClr val="293C86"/>
                </a:solidFill>
                <a:effectLst/>
                <a:uLnTx/>
                <a:uFillTx/>
                <a:latin typeface="Arial"/>
                <a:ea typeface="+mn-ea"/>
                <a:cs typeface="Calibri"/>
              </a:rPr>
              <a:t>Each organisation’s application will be evaluated by a review panel. The total score for each application will be calculated by adding the scores from all five questions, resulting in a possible score between 0 and 30 points.</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2. Ranking of Applications:</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   - </a:t>
            </a:r>
            <a:r>
              <a:rPr kumimoji="0" lang="en-GB" sz="1200" i="0" u="none" strike="noStrike" kern="1200" cap="none" spc="0" normalizeH="0" baseline="0" noProof="0" dirty="0">
                <a:ln>
                  <a:noFill/>
                </a:ln>
                <a:solidFill>
                  <a:srgbClr val="293C86"/>
                </a:solidFill>
                <a:effectLst/>
                <a:uLnTx/>
                <a:uFillTx/>
                <a:latin typeface="Arial"/>
                <a:ea typeface="+mn-ea"/>
                <a:cs typeface="Calibri"/>
              </a:rPr>
              <a:t>Applications will be ranked based on their total score. Those with higher scores will be considered more favourably, as they demonstrate greater readiness, capacity, and alignment with the programme's goals.</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3. Threshold for Consideration:</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   - </a:t>
            </a:r>
            <a:r>
              <a:rPr kumimoji="0" lang="en-GB" sz="1200" i="0" u="none" strike="noStrike" kern="1200" cap="none" spc="0" normalizeH="0" baseline="0" noProof="0" dirty="0">
                <a:ln>
                  <a:noFill/>
                </a:ln>
                <a:solidFill>
                  <a:srgbClr val="293C86"/>
                </a:solidFill>
                <a:effectLst/>
                <a:uLnTx/>
                <a:uFillTx/>
                <a:latin typeface="Arial"/>
                <a:ea typeface="+mn-ea"/>
                <a:cs typeface="Calibri"/>
              </a:rPr>
              <a:t>A minimum score threshold (e.g., 12 points out of 30) may be established to ensure that organisations meet basic criteria for participation. Applications scoring below this threshold may not be considered for funding, except in special cases where potential for growth is evident.</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4. Priority Consideration:</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   </a:t>
            </a:r>
            <a:r>
              <a:rPr kumimoji="0" lang="en-GB" sz="1200" i="0" u="none" strike="noStrike" kern="1200" cap="none" spc="0" normalizeH="0" baseline="0" noProof="0" dirty="0">
                <a:ln>
                  <a:noFill/>
                </a:ln>
                <a:solidFill>
                  <a:srgbClr val="293C86"/>
                </a:solidFill>
                <a:effectLst/>
                <a:uLnTx/>
                <a:uFillTx/>
                <a:latin typeface="Arial"/>
                <a:ea typeface="+mn-ea"/>
                <a:cs typeface="Calibri"/>
              </a:rPr>
              <a:t>- In the case of organisations with similar scores, priority may be given to those that:</a:t>
            </a:r>
            <a:br>
              <a:rPr kumimoji="0" lang="en-GB" sz="1200" i="0" u="none" strike="noStrike" kern="1200" cap="none" spc="0" normalizeH="0" baseline="0" noProof="0" dirty="0">
                <a:ln>
                  <a:noFill/>
                </a:ln>
                <a:solidFill>
                  <a:srgbClr val="293C86"/>
                </a:solidFill>
                <a:effectLst/>
                <a:uLnTx/>
                <a:uFillTx/>
                <a:latin typeface="Arial"/>
                <a:ea typeface="+mn-ea"/>
                <a:cs typeface="Calibri"/>
              </a:rPr>
            </a:br>
            <a:r>
              <a:rPr kumimoji="0" lang="en-GB" sz="1200" i="0" u="none" strike="noStrike" kern="1200" cap="none" spc="0" normalizeH="0" baseline="0" noProof="0" dirty="0">
                <a:ln>
                  <a:noFill/>
                </a:ln>
                <a:solidFill>
                  <a:srgbClr val="293C86"/>
                </a:solidFill>
                <a:effectLst/>
                <a:uLnTx/>
                <a:uFillTx/>
                <a:latin typeface="Arial"/>
                <a:ea typeface="+mn-ea"/>
                <a:cs typeface="Calibri"/>
              </a:rPr>
              <a:t>   - Serve underserved or high-need communities.</a:t>
            </a:r>
            <a:br>
              <a:rPr kumimoji="0" lang="en-GB" sz="1200" i="0" u="none" strike="noStrike" kern="1200" cap="none" spc="0" normalizeH="0" baseline="0" noProof="0" dirty="0">
                <a:ln>
                  <a:noFill/>
                </a:ln>
                <a:solidFill>
                  <a:srgbClr val="293C86"/>
                </a:solidFill>
                <a:effectLst/>
                <a:uLnTx/>
                <a:uFillTx/>
                <a:latin typeface="Arial"/>
                <a:ea typeface="+mn-ea"/>
                <a:cs typeface="Calibri"/>
              </a:rPr>
            </a:br>
            <a:r>
              <a:rPr lang="en-GB" sz="1200" dirty="0">
                <a:solidFill>
                  <a:srgbClr val="293C86"/>
                </a:solidFill>
                <a:latin typeface="Arial"/>
                <a:ea typeface="+mn-ea"/>
                <a:cs typeface="Calibri"/>
              </a:rPr>
              <a:t>   - That are in a priority area. (Priority areas are mentioned in the application form) </a:t>
            </a:r>
            <a:br>
              <a:rPr kumimoji="0" lang="en-GB" sz="1200" i="0" u="none" strike="noStrike" kern="1200" cap="none" spc="0" normalizeH="0" baseline="0" noProof="0" dirty="0">
                <a:ln>
                  <a:noFill/>
                </a:ln>
                <a:solidFill>
                  <a:srgbClr val="293C86"/>
                </a:solidFill>
                <a:effectLst/>
                <a:uLnTx/>
                <a:uFillTx/>
                <a:latin typeface="Arial"/>
                <a:ea typeface="+mn-ea"/>
                <a:cs typeface="Calibri"/>
              </a:rPr>
            </a:br>
            <a:r>
              <a:rPr kumimoji="0" lang="en-GB" sz="1200" i="0" u="none" strike="noStrike" kern="1200" cap="none" spc="0" normalizeH="0" baseline="0" noProof="0" dirty="0">
                <a:ln>
                  <a:noFill/>
                </a:ln>
                <a:solidFill>
                  <a:srgbClr val="293C86"/>
                </a:solidFill>
                <a:effectLst/>
                <a:uLnTx/>
                <a:uFillTx/>
                <a:latin typeface="Arial"/>
                <a:ea typeface="+mn-ea"/>
                <a:cs typeface="Calibri"/>
              </a:rPr>
              <a:t>   - Demonstrate a clear capacity to grow and sustain the program beyond the initial funding.</a:t>
            </a:r>
            <a:br>
              <a:rPr kumimoji="0" lang="en-GB" sz="1200" i="0" u="none" strike="noStrike" kern="1200" cap="none" spc="0" normalizeH="0" baseline="0" noProof="0" dirty="0">
                <a:ln>
                  <a:noFill/>
                </a:ln>
                <a:solidFill>
                  <a:srgbClr val="293C86"/>
                </a:solidFill>
                <a:effectLst/>
                <a:uLnTx/>
                <a:uFillTx/>
                <a:latin typeface="Arial"/>
                <a:ea typeface="+mn-ea"/>
                <a:cs typeface="Calibri"/>
              </a:rPr>
            </a:br>
            <a:r>
              <a:rPr kumimoji="0" lang="en-GB" sz="1200" i="0" u="none" strike="noStrike" kern="1200" cap="none" spc="0" normalizeH="0" baseline="0" noProof="0" dirty="0">
                <a:ln>
                  <a:noFill/>
                </a:ln>
                <a:solidFill>
                  <a:srgbClr val="293C86"/>
                </a:solidFill>
                <a:effectLst/>
                <a:uLnTx/>
                <a:uFillTx/>
                <a:latin typeface="Arial"/>
                <a:ea typeface="+mn-ea"/>
                <a:cs typeface="Calibri"/>
              </a:rPr>
              <a:t>   - Show strong commitment to inclusivity and accessibility for diverse youth groups.</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5. Final Decision:</a:t>
            </a:r>
            <a:br>
              <a:rPr kumimoji="0" lang="en-GB" sz="1200" b="1" i="0" u="none" strike="noStrike" kern="1200" cap="none" spc="0" normalizeH="0" baseline="0" noProof="0" dirty="0">
                <a:ln>
                  <a:noFill/>
                </a:ln>
                <a:solidFill>
                  <a:srgbClr val="293C86"/>
                </a:solidFill>
                <a:effectLst/>
                <a:uLnTx/>
                <a:uFillTx/>
                <a:latin typeface="Arial"/>
                <a:ea typeface="+mn-ea"/>
                <a:cs typeface="Calibri"/>
              </a:rPr>
            </a:br>
            <a:r>
              <a:rPr kumimoji="0" lang="en-GB" sz="1200" b="1" i="0" u="none" strike="noStrike" kern="1200" cap="none" spc="0" normalizeH="0" baseline="0" noProof="0" dirty="0">
                <a:ln>
                  <a:noFill/>
                </a:ln>
                <a:solidFill>
                  <a:srgbClr val="293C86"/>
                </a:solidFill>
                <a:effectLst/>
                <a:uLnTx/>
                <a:uFillTx/>
                <a:latin typeface="Arial"/>
                <a:ea typeface="+mn-ea"/>
                <a:cs typeface="Calibri"/>
              </a:rPr>
              <a:t>   - </a:t>
            </a:r>
            <a:r>
              <a:rPr kumimoji="0" lang="en-GB" sz="1200" i="0" u="none" strike="noStrike" kern="1200" cap="none" spc="0" normalizeH="0" baseline="0" noProof="0" dirty="0">
                <a:ln>
                  <a:noFill/>
                </a:ln>
                <a:solidFill>
                  <a:srgbClr val="293C86"/>
                </a:solidFill>
                <a:effectLst/>
                <a:uLnTx/>
                <a:uFillTx/>
                <a:latin typeface="Arial"/>
                <a:ea typeface="+mn-ea"/>
                <a:cs typeface="Calibri"/>
              </a:rPr>
              <a:t>The final selection of organisations will take into account not only the total scores but also factors such as geographic distribution, the diversity of organisations, and potential impact on the local community. The review panel may also consider other qualitative factors, such as the organisation’s mission and track record in youth engagement.</a:t>
            </a:r>
            <a:br>
              <a:rPr kumimoji="0" lang="en-GB" sz="1000" b="1" i="0" u="none" strike="noStrike" kern="1200" cap="none" spc="0" normalizeH="0" baseline="0" noProof="0" dirty="0">
                <a:ln>
                  <a:noFill/>
                </a:ln>
                <a:solidFill>
                  <a:srgbClr val="293C86"/>
                </a:solidFill>
                <a:effectLst/>
                <a:uLnTx/>
                <a:uFillTx/>
                <a:latin typeface="Arial"/>
                <a:ea typeface="+mn-ea"/>
                <a:cs typeface="Calibri"/>
              </a:rPr>
            </a:br>
            <a:r>
              <a:rPr kumimoji="0" lang="en-GB" sz="1000" b="1" i="0" u="none" strike="noStrike" kern="1200" cap="none" spc="0" normalizeH="0" baseline="0" noProof="0" dirty="0">
                <a:ln>
                  <a:noFill/>
                </a:ln>
                <a:solidFill>
                  <a:srgbClr val="293C86"/>
                </a:solidFill>
                <a:effectLst/>
                <a:uLnTx/>
                <a:uFillTx/>
                <a:latin typeface="Arial"/>
                <a:ea typeface="+mn-ea"/>
                <a:cs typeface="Calibri"/>
              </a:rPr>
              <a:t>.</a:t>
            </a: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Tree>
    <p:extLst>
      <p:ext uri="{BB962C8B-B14F-4D97-AF65-F5344CB8AC3E}">
        <p14:creationId xmlns:p14="http://schemas.microsoft.com/office/powerpoint/2010/main" val="189156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9E85C3-D7C9-AAC9-6008-ECE57C021A56}"/>
              </a:ext>
            </a:extLst>
          </p:cNvPr>
          <p:cNvSpPr txBox="1"/>
          <p:nvPr/>
        </p:nvSpPr>
        <p:spPr>
          <a:xfrm>
            <a:off x="4014655" y="273809"/>
            <a:ext cx="722127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u="sng" dirty="0">
                <a:solidFill>
                  <a:srgbClr val="293C86"/>
                </a:solidFill>
                <a:latin typeface="Arial"/>
                <a:cs typeface="Calibri"/>
              </a:rPr>
              <a:t>Process from Submission</a:t>
            </a:r>
            <a:endParaRPr lang="en-US" sz="2400" dirty="0">
              <a:solidFill>
                <a:srgbClr val="293C86"/>
              </a:solidFill>
            </a:endParaRPr>
          </a:p>
          <a:p>
            <a:pPr marL="342900" indent="-342900">
              <a:buFont typeface="Arial,Sans-Serif"/>
              <a:buChar char="•"/>
            </a:pPr>
            <a:endParaRPr lang="en-GB" sz="2000" i="1">
              <a:latin typeface="Arial"/>
              <a:cs typeface="Arial"/>
            </a:endParaRPr>
          </a:p>
          <a:p>
            <a:pPr marL="342900" indent="-342900">
              <a:buFont typeface="Arial"/>
              <a:buChar char="•"/>
            </a:pPr>
            <a:endParaRPr lang="en-GB" sz="2000">
              <a:latin typeface="Arial"/>
              <a:cs typeface="Calibri"/>
            </a:endParaRPr>
          </a:p>
          <a:p>
            <a:pPr marL="342900" indent="-342900">
              <a:buFont typeface="Arial"/>
              <a:buChar char="•"/>
            </a:pPr>
            <a:endParaRPr lang="en-GB" sz="2000">
              <a:latin typeface="Arial"/>
              <a:cs typeface="Calibri"/>
            </a:endParaRPr>
          </a:p>
          <a:p>
            <a:pPr marL="342900" indent="-342900">
              <a:buFont typeface="Arial"/>
              <a:buChar char="•"/>
            </a:pPr>
            <a:endParaRPr lang="en-GB" sz="2000">
              <a:latin typeface="Arial"/>
              <a:cs typeface="Calibri"/>
            </a:endParaRPr>
          </a:p>
          <a:p>
            <a:pPr marL="342900" indent="-342900">
              <a:buFont typeface="Arial"/>
              <a:buChar char="•"/>
            </a:pPr>
            <a:endParaRPr lang="en-GB" sz="2000" i="1">
              <a:latin typeface="Arial"/>
              <a:cs typeface="Calibri"/>
            </a:endParaRPr>
          </a:p>
          <a:p>
            <a:pPr marL="342900" indent="-342900">
              <a:buFont typeface="Arial"/>
              <a:buChar char="•"/>
            </a:pPr>
            <a:endParaRPr lang="en-GB" sz="2000" i="1">
              <a:latin typeface="Arial"/>
              <a:cs typeface="Calibri"/>
            </a:endParaRPr>
          </a:p>
          <a:p>
            <a:pPr marL="342900" indent="-342900">
              <a:buFont typeface="Arial"/>
              <a:buChar char="•"/>
            </a:pPr>
            <a:endParaRPr lang="en-GB" sz="2000" i="1">
              <a:latin typeface="Arial"/>
              <a:cs typeface="Calibri"/>
            </a:endParaRPr>
          </a:p>
          <a:p>
            <a:endParaRPr lang="en-GB" sz="2000" b="1" u="sng">
              <a:latin typeface="Arial"/>
              <a:cs typeface="Calibri"/>
            </a:endParaRPr>
          </a:p>
          <a:p>
            <a:endParaRPr lang="en-GB" sz="2000" b="1" u="sng">
              <a:latin typeface="Arial"/>
              <a:cs typeface="Calibri"/>
            </a:endParaRPr>
          </a:p>
          <a:p>
            <a:endParaRPr lang="en-GB" sz="2000">
              <a:latin typeface="Arial"/>
              <a:cs typeface="Calibri"/>
            </a:endParaRPr>
          </a:p>
          <a:p>
            <a:endParaRPr lang="en-GB" sz="2000">
              <a:latin typeface="Arial"/>
              <a:cs typeface="Calibri"/>
            </a:endParaRPr>
          </a:p>
          <a:p>
            <a:endParaRPr lang="en-GB" sz="2000">
              <a:latin typeface="Arial"/>
              <a:cs typeface="Calibri"/>
            </a:endParaRPr>
          </a:p>
          <a:p>
            <a:endParaRPr lang="en-GB" sz="2000">
              <a:latin typeface="Arial"/>
              <a:cs typeface="Calibri"/>
            </a:endParaRPr>
          </a:p>
          <a:p>
            <a:endParaRPr lang="en-GB" sz="2000" i="1">
              <a:latin typeface="Arial"/>
              <a:cs typeface="Calibri"/>
            </a:endParaRPr>
          </a:p>
          <a:p>
            <a:endParaRPr lang="en-GB" sz="2000">
              <a:latin typeface="Arial"/>
              <a:cs typeface="Calibri"/>
            </a:endParaRPr>
          </a:p>
        </p:txBody>
      </p:sp>
      <p:graphicFrame>
        <p:nvGraphicFramePr>
          <p:cNvPr id="58" name="Diagram 58" descr="Process from Submission &#10;- Evaluations &#10;- Moderations&#10;- Recommendation and Sign Off&#10;- Feedback&#10;&#10;">
            <a:extLst>
              <a:ext uri="{FF2B5EF4-FFF2-40B4-BE49-F238E27FC236}">
                <a16:creationId xmlns:a16="http://schemas.microsoft.com/office/drawing/2014/main" id="{B70BAC3F-7301-0C8A-03A0-7C76ED546AF1}"/>
              </a:ext>
            </a:extLst>
          </p:cNvPr>
          <p:cNvGraphicFramePr/>
          <p:nvPr>
            <p:extLst>
              <p:ext uri="{D42A27DB-BD31-4B8C-83A1-F6EECF244321}">
                <p14:modId xmlns:p14="http://schemas.microsoft.com/office/powerpoint/2010/main" val="3780012408"/>
              </p:ext>
            </p:extLst>
          </p:nvPr>
        </p:nvGraphicFramePr>
        <p:xfrm>
          <a:off x="4036613" y="-994086"/>
          <a:ext cx="7956697" cy="505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4" name="TextBox 1">
            <a:extLst>
              <a:ext uri="{FF2B5EF4-FFF2-40B4-BE49-F238E27FC236}">
                <a16:creationId xmlns:a16="http://schemas.microsoft.com/office/drawing/2014/main" id="{02CEDF6C-05BA-4E27-9AC6-99A15EC9CCB9}"/>
              </a:ext>
            </a:extLst>
          </p:cNvPr>
          <p:cNvSpPr txBox="1">
            <a:spLocks noGrp="1"/>
          </p:cNvSpPr>
          <p:nvPr>
            <p:ph type="title" idx="4294967295"/>
          </p:nvPr>
        </p:nvSpPr>
        <p:spPr>
          <a:xfrm>
            <a:off x="4126168" y="2336784"/>
            <a:ext cx="778707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9408B"/>
                </a:solidFill>
                <a:effectLst/>
                <a:uLnTx/>
                <a:uFillTx/>
                <a:latin typeface="Arial"/>
                <a:ea typeface="+mn-ea"/>
                <a:cs typeface="Calibri"/>
              </a:rPr>
              <a:t>Evaluations </a:t>
            </a:r>
            <a:r>
              <a:rPr kumimoji="0" lang="en-GB" sz="1600" b="0" i="0" u="none" strike="noStrike" kern="1200" cap="none" spc="0" normalizeH="0" baseline="0" noProof="0" dirty="0">
                <a:ln>
                  <a:noFill/>
                </a:ln>
                <a:solidFill>
                  <a:srgbClr val="29408B"/>
                </a:solidFill>
                <a:effectLst/>
                <a:uLnTx/>
                <a:uFillTx/>
                <a:latin typeface="Arial"/>
                <a:ea typeface="+mn-ea"/>
                <a:cs typeface="Calibri"/>
              </a:rPr>
              <a:t>- A panel of evaluators will independently mark each application form. The panel consists of members of the Commissioning Team.</a:t>
            </a:r>
            <a:br>
              <a:rPr kumimoji="0" lang="en-GB" sz="1600" b="0" i="0" u="none" strike="noStrike" kern="1200" cap="none" spc="0" normalizeH="0" baseline="0" noProof="0" dirty="0">
                <a:ln>
                  <a:noFill/>
                </a:ln>
                <a:solidFill>
                  <a:srgbClr val="29408B"/>
                </a:solidFill>
                <a:effectLst/>
                <a:uLnTx/>
                <a:uFillTx/>
                <a:latin typeface="Arial"/>
                <a:ea typeface="+mn-ea"/>
                <a:cs typeface="Calibri"/>
              </a:rPr>
            </a:br>
            <a:endParaRPr kumimoji="0" lang="en-GB" sz="1600" b="0" i="0" u="none" strike="noStrike" kern="1200" cap="none" spc="0" normalizeH="0" baseline="0" noProof="0" dirty="0">
              <a:ln>
                <a:noFill/>
              </a:ln>
              <a:solidFill>
                <a:srgbClr val="29408B"/>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9408B"/>
                </a:solidFill>
                <a:effectLst/>
                <a:uLnTx/>
                <a:uFillTx/>
                <a:latin typeface="Arial"/>
                <a:ea typeface="+mn-ea"/>
                <a:cs typeface="Calibri"/>
              </a:rPr>
              <a:t>Moderations</a:t>
            </a:r>
            <a:r>
              <a:rPr kumimoji="0" lang="en-GB" sz="1600" b="0" i="0" u="none" strike="noStrike" kern="1200" cap="none" spc="0" normalizeH="0" baseline="0" noProof="0" dirty="0">
                <a:ln>
                  <a:noFill/>
                </a:ln>
                <a:solidFill>
                  <a:srgbClr val="29408B"/>
                </a:solidFill>
                <a:effectLst/>
                <a:uLnTx/>
                <a:uFillTx/>
                <a:latin typeface="Arial"/>
                <a:ea typeface="+mn-ea"/>
                <a:cs typeface="Calibri"/>
              </a:rPr>
              <a:t> - Once independently marked, the panel will come together to discuss scoring and agree an overall score per question. This will be calculated in line with the weighting of the questions, giving you an overall percentage. </a:t>
            </a: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Tree>
    <p:extLst>
      <p:ext uri="{BB962C8B-B14F-4D97-AF65-F5344CB8AC3E}">
        <p14:creationId xmlns:p14="http://schemas.microsoft.com/office/powerpoint/2010/main" val="312472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9E85C3-D7C9-AAC9-6008-ECE57C021A56}"/>
              </a:ext>
            </a:extLst>
          </p:cNvPr>
          <p:cNvSpPr txBox="1"/>
          <p:nvPr/>
        </p:nvSpPr>
        <p:spPr>
          <a:xfrm>
            <a:off x="4014655" y="273809"/>
            <a:ext cx="722127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u="sng" dirty="0">
                <a:solidFill>
                  <a:srgbClr val="293C86"/>
                </a:solidFill>
                <a:latin typeface="Arial"/>
                <a:cs typeface="Calibri"/>
              </a:rPr>
              <a:t>Process from Submission</a:t>
            </a:r>
            <a:endParaRPr lang="en-US" sz="2400" dirty="0">
              <a:solidFill>
                <a:srgbClr val="293C86"/>
              </a:solidFill>
            </a:endParaRPr>
          </a:p>
          <a:p>
            <a:pPr marL="342900" indent="-342900">
              <a:buFont typeface="Arial,Sans-Serif"/>
              <a:buChar char="•"/>
            </a:pPr>
            <a:endParaRPr lang="en-GB" sz="2000" i="1">
              <a:latin typeface="Arial"/>
              <a:cs typeface="Arial"/>
            </a:endParaRPr>
          </a:p>
          <a:p>
            <a:pPr marL="342900" indent="-342900">
              <a:buFont typeface="Arial"/>
              <a:buChar char="•"/>
            </a:pPr>
            <a:endParaRPr lang="en-GB" sz="2000">
              <a:latin typeface="Arial"/>
              <a:cs typeface="Calibri"/>
            </a:endParaRPr>
          </a:p>
          <a:p>
            <a:pPr marL="342900" indent="-342900">
              <a:buFont typeface="Arial"/>
              <a:buChar char="•"/>
            </a:pPr>
            <a:endParaRPr lang="en-GB" sz="2000">
              <a:latin typeface="Arial"/>
              <a:cs typeface="Calibri"/>
            </a:endParaRPr>
          </a:p>
          <a:p>
            <a:pPr marL="342900" indent="-342900">
              <a:buFont typeface="Arial"/>
              <a:buChar char="•"/>
            </a:pPr>
            <a:endParaRPr lang="en-GB" sz="2000">
              <a:latin typeface="Arial"/>
              <a:cs typeface="Calibri"/>
            </a:endParaRPr>
          </a:p>
          <a:p>
            <a:pPr marL="342900" indent="-342900">
              <a:buFont typeface="Arial"/>
              <a:buChar char="•"/>
            </a:pPr>
            <a:endParaRPr lang="en-GB" sz="2000" i="1">
              <a:latin typeface="Arial"/>
              <a:cs typeface="Calibri"/>
            </a:endParaRPr>
          </a:p>
          <a:p>
            <a:pPr marL="342900" indent="-342900">
              <a:buFont typeface="Arial"/>
              <a:buChar char="•"/>
            </a:pPr>
            <a:endParaRPr lang="en-GB" sz="2000" i="1">
              <a:latin typeface="Arial"/>
              <a:cs typeface="Calibri"/>
            </a:endParaRPr>
          </a:p>
          <a:p>
            <a:pPr marL="342900" indent="-342900">
              <a:buFont typeface="Arial"/>
              <a:buChar char="•"/>
            </a:pPr>
            <a:endParaRPr lang="en-GB" sz="2000" i="1">
              <a:latin typeface="Arial"/>
              <a:cs typeface="Calibri"/>
            </a:endParaRPr>
          </a:p>
          <a:p>
            <a:endParaRPr lang="en-GB" sz="2000" b="1" u="sng">
              <a:latin typeface="Arial"/>
              <a:cs typeface="Calibri"/>
            </a:endParaRPr>
          </a:p>
          <a:p>
            <a:endParaRPr lang="en-GB" sz="2000" b="1" u="sng">
              <a:latin typeface="Arial"/>
              <a:cs typeface="Calibri"/>
            </a:endParaRPr>
          </a:p>
          <a:p>
            <a:endParaRPr lang="en-GB" sz="2000">
              <a:latin typeface="Arial"/>
              <a:cs typeface="Calibri"/>
            </a:endParaRPr>
          </a:p>
          <a:p>
            <a:endParaRPr lang="en-GB" sz="2000">
              <a:latin typeface="Arial"/>
              <a:cs typeface="Calibri"/>
            </a:endParaRPr>
          </a:p>
          <a:p>
            <a:endParaRPr lang="en-GB" sz="2000">
              <a:latin typeface="Arial"/>
              <a:cs typeface="Calibri"/>
            </a:endParaRPr>
          </a:p>
          <a:p>
            <a:endParaRPr lang="en-GB" sz="2000">
              <a:latin typeface="Arial"/>
              <a:cs typeface="Calibri"/>
            </a:endParaRPr>
          </a:p>
          <a:p>
            <a:endParaRPr lang="en-GB" sz="2000" i="1">
              <a:latin typeface="Arial"/>
              <a:cs typeface="Calibri"/>
            </a:endParaRPr>
          </a:p>
          <a:p>
            <a:endParaRPr lang="en-GB" sz="2000">
              <a:latin typeface="Arial"/>
              <a:cs typeface="Calibri"/>
            </a:endParaRPr>
          </a:p>
        </p:txBody>
      </p:sp>
      <p:sp>
        <p:nvSpPr>
          <p:cNvPr id="16" name="TextBox 1">
            <a:extLst>
              <a:ext uri="{FF2B5EF4-FFF2-40B4-BE49-F238E27FC236}">
                <a16:creationId xmlns:a16="http://schemas.microsoft.com/office/drawing/2014/main" id="{4818CFA2-6E6E-5184-74F8-6E6D543C2AAF}"/>
              </a:ext>
            </a:extLst>
          </p:cNvPr>
          <p:cNvSpPr txBox="1">
            <a:spLocks noGrp="1"/>
          </p:cNvSpPr>
          <p:nvPr>
            <p:ph type="title" idx="4294967295"/>
          </p:nvPr>
        </p:nvSpPr>
        <p:spPr>
          <a:xfrm>
            <a:off x="4033240" y="2299613"/>
            <a:ext cx="7926470"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9408B"/>
                </a:solidFill>
                <a:effectLst/>
                <a:uLnTx/>
                <a:uFillTx/>
                <a:latin typeface="Arial"/>
                <a:ea typeface="+mn-ea"/>
                <a:cs typeface="Calibri"/>
              </a:rPr>
              <a:t>Recommendation and Sign Off</a:t>
            </a:r>
            <a:r>
              <a:rPr kumimoji="0" lang="en-GB" sz="1600" b="0" i="0" u="none" strike="noStrike" kern="1200" cap="none" spc="0" normalizeH="0" baseline="0" noProof="0" dirty="0">
                <a:ln>
                  <a:noFill/>
                </a:ln>
                <a:solidFill>
                  <a:srgbClr val="29408B"/>
                </a:solidFill>
                <a:effectLst/>
                <a:uLnTx/>
                <a:uFillTx/>
                <a:latin typeface="Arial"/>
                <a:ea typeface="+mn-ea"/>
                <a:cs typeface="Calibri"/>
              </a:rPr>
              <a:t> - A Commissioning and Contracts Officer will write a Recommendation Report based on the agreed scores following moderation. This report then goes to the Senior Management Team and Police and Crime Commissioner for approval.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1600" b="0" i="0" u="none" strike="noStrike" kern="1200" cap="none" spc="0" normalizeH="0" baseline="0" noProof="0" dirty="0">
              <a:ln>
                <a:noFill/>
              </a:ln>
              <a:solidFill>
                <a:srgbClr val="29408B"/>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9408B"/>
                </a:solidFill>
                <a:effectLst/>
                <a:uLnTx/>
                <a:uFillTx/>
                <a:latin typeface="Arial"/>
                <a:ea typeface="+mn-ea"/>
                <a:cs typeface="Calibri"/>
              </a:rPr>
              <a:t>Feedback</a:t>
            </a:r>
            <a:r>
              <a:rPr kumimoji="0" lang="en-GB" sz="1600" b="0" i="0" u="none" strike="noStrike" kern="1200" cap="none" spc="0" normalizeH="0" baseline="0" noProof="0" dirty="0">
                <a:ln>
                  <a:noFill/>
                </a:ln>
                <a:solidFill>
                  <a:srgbClr val="29408B"/>
                </a:solidFill>
                <a:effectLst/>
                <a:uLnTx/>
                <a:uFillTx/>
                <a:latin typeface="Arial"/>
                <a:ea typeface="+mn-ea"/>
                <a:cs typeface="Calibri"/>
              </a:rPr>
              <a:t> - Written feedback will be provided 4 weeks from the closure of the round to ensure fairness. The feedback will be provided in a letter, sent to you via the email address listed on your application form. The feedback will set out whether you have been successful or unsuccessful, your strengths and areas of improvement. Feedback will be provided regardless of your score. </a:t>
            </a: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graphicFrame>
        <p:nvGraphicFramePr>
          <p:cNvPr id="58" name="Diagram 58">
            <a:extLst>
              <a:ext uri="{FF2B5EF4-FFF2-40B4-BE49-F238E27FC236}">
                <a16:creationId xmlns:a16="http://schemas.microsoft.com/office/drawing/2014/main" id="{B70BAC3F-7301-0C8A-03A0-7C76ED546AF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229301"/>
              </p:ext>
            </p:extLst>
          </p:nvPr>
        </p:nvGraphicFramePr>
        <p:xfrm>
          <a:off x="4036613" y="-994086"/>
          <a:ext cx="7956697" cy="505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231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E85C3-D7C9-AAC9-6008-ECE57C021A56}"/>
              </a:ext>
            </a:extLst>
          </p:cNvPr>
          <p:cNvSpPr txBox="1">
            <a:spLocks noGrp="1"/>
          </p:cNvSpPr>
          <p:nvPr>
            <p:ph type="title" idx="4294967295"/>
          </p:nvPr>
        </p:nvSpPr>
        <p:spPr>
          <a:xfrm>
            <a:off x="4014655" y="273809"/>
            <a:ext cx="722127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293C86"/>
                </a:solidFill>
                <a:effectLst/>
                <a:uLnTx/>
                <a:uFillTx/>
                <a:latin typeface="Arial"/>
                <a:ea typeface="+mn-ea"/>
                <a:cs typeface="Calibri"/>
              </a:rPr>
              <a:t>If I am successful, what are the next steps?</a:t>
            </a:r>
            <a:endParaRPr kumimoji="0" lang="en-US" sz="2400" b="0" i="0" u="none" strike="noStrike" kern="1200" cap="none" spc="0" normalizeH="0" baseline="0" noProof="0" dirty="0">
              <a:ln>
                <a:noFill/>
              </a:ln>
              <a:solidFill>
                <a:srgbClr val="293C86"/>
              </a:solidFill>
              <a:effectLst/>
              <a:uLnTx/>
              <a:uFillTx/>
              <a:latin typeface="+mn-lt"/>
              <a:ea typeface="+mn-ea"/>
              <a:cs typeface="+mn-cs"/>
            </a:endParaRPr>
          </a:p>
        </p:txBody>
      </p:sp>
      <p:sp>
        <p:nvSpPr>
          <p:cNvPr id="16" name="TextBox 1">
            <a:extLst>
              <a:ext uri="{FF2B5EF4-FFF2-40B4-BE49-F238E27FC236}">
                <a16:creationId xmlns:a16="http://schemas.microsoft.com/office/drawing/2014/main" id="{4818CFA2-6E6E-5184-74F8-6E6D543C2AAF}"/>
              </a:ext>
            </a:extLst>
          </p:cNvPr>
          <p:cNvSpPr txBox="1"/>
          <p:nvPr/>
        </p:nvSpPr>
        <p:spPr>
          <a:xfrm>
            <a:off x="4014655" y="915003"/>
            <a:ext cx="7926470" cy="37087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29408B"/>
                </a:solidFill>
                <a:latin typeface="Arial"/>
                <a:cs typeface="Calibri"/>
              </a:rPr>
              <a:t>Funding Agreement </a:t>
            </a:r>
            <a:r>
              <a:rPr lang="en-GB" sz="1600" dirty="0">
                <a:solidFill>
                  <a:srgbClr val="29408B"/>
                </a:solidFill>
                <a:latin typeface="Arial"/>
                <a:cs typeface="Calibri"/>
              </a:rPr>
              <a:t>- You will receive a funding agreement via email. Please sign this agreement and return it in full to the OPCC</a:t>
            </a:r>
          </a:p>
          <a:p>
            <a:pPr marL="342900" indent="-342900">
              <a:buFont typeface="Arial"/>
              <a:buChar char="•"/>
            </a:pPr>
            <a:endParaRPr lang="en-GB" sz="1600" dirty="0">
              <a:solidFill>
                <a:srgbClr val="29408B"/>
              </a:solidFill>
              <a:latin typeface="Arial"/>
              <a:cs typeface="Calibri"/>
            </a:endParaRPr>
          </a:p>
          <a:p>
            <a:r>
              <a:rPr lang="en-GB" sz="1600" b="1" dirty="0">
                <a:solidFill>
                  <a:srgbClr val="29408B"/>
                </a:solidFill>
                <a:latin typeface="Arial"/>
                <a:cs typeface="Calibri"/>
              </a:rPr>
              <a:t>Supplier Set Up </a:t>
            </a:r>
            <a:r>
              <a:rPr lang="en-GB" sz="1600" dirty="0">
                <a:solidFill>
                  <a:srgbClr val="29408B"/>
                </a:solidFill>
                <a:latin typeface="Arial"/>
                <a:cs typeface="Calibri"/>
              </a:rPr>
              <a:t>- You will be sent a 'New Supplier Set Up' form, which you will need to complete with your organisations bank details and return to the OPCC. This allows us to set you up for payment on our finance system. Unless already set up as an existing supplier - if so, this step can be skipped</a:t>
            </a:r>
          </a:p>
          <a:p>
            <a:endParaRPr lang="en-GB" sz="1600" dirty="0">
              <a:solidFill>
                <a:srgbClr val="29408B"/>
              </a:solidFill>
              <a:latin typeface="Arial"/>
              <a:cs typeface="Calibri"/>
            </a:endParaRPr>
          </a:p>
          <a:p>
            <a:r>
              <a:rPr lang="en-GB" sz="1600" b="1" dirty="0">
                <a:solidFill>
                  <a:srgbClr val="29408B"/>
                </a:solidFill>
                <a:latin typeface="Arial"/>
                <a:cs typeface="Calibri"/>
              </a:rPr>
              <a:t>Payment -</a:t>
            </a:r>
            <a:r>
              <a:rPr lang="en-GB" sz="1600" dirty="0">
                <a:solidFill>
                  <a:srgbClr val="29408B"/>
                </a:solidFill>
                <a:latin typeface="Arial"/>
                <a:cs typeface="Calibri"/>
              </a:rPr>
              <a:t> A purchase order will then be raised for your grant. Once you have received this you will then need to submit an invoice and include the purchase order number on the invoice. Following receipt of the invoice, payment will be made.</a:t>
            </a:r>
          </a:p>
          <a:p>
            <a:endParaRPr lang="en-GB" sz="1600" dirty="0">
              <a:solidFill>
                <a:srgbClr val="29408B"/>
              </a:solidFill>
              <a:latin typeface="Arial"/>
              <a:cs typeface="Calibri"/>
            </a:endParaRPr>
          </a:p>
          <a:p>
            <a:r>
              <a:rPr lang="en-GB" sz="1600" b="1" dirty="0">
                <a:solidFill>
                  <a:srgbClr val="29408B"/>
                </a:solidFill>
                <a:latin typeface="Arial"/>
                <a:cs typeface="Calibri"/>
              </a:rPr>
              <a:t>Monitoring </a:t>
            </a:r>
            <a:r>
              <a:rPr lang="en-GB" sz="1600" dirty="0">
                <a:solidFill>
                  <a:srgbClr val="29408B"/>
                </a:solidFill>
                <a:latin typeface="Arial"/>
                <a:cs typeface="Calibri"/>
              </a:rPr>
              <a:t>- We will request monitoring to ensure that your project is meeting the outputs and objectives as set out in your application and agreed by both parties. </a:t>
            </a:r>
          </a:p>
          <a:p>
            <a:endParaRPr lang="en-GB" sz="1100" dirty="0">
              <a:latin typeface="Arial"/>
              <a:cs typeface="Arial"/>
            </a:endParaRP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Tree>
    <p:extLst>
      <p:ext uri="{BB962C8B-B14F-4D97-AF65-F5344CB8AC3E}">
        <p14:creationId xmlns:p14="http://schemas.microsoft.com/office/powerpoint/2010/main" val="342910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B29D58-1F63-8249-BA1F-34AEB39ADA86}"/>
              </a:ext>
            </a:extLst>
          </p:cNvPr>
          <p:cNvSpPr txBox="1">
            <a:spLocks noGrp="1"/>
          </p:cNvSpPr>
          <p:nvPr>
            <p:ph type="title" idx="4294967295"/>
          </p:nvPr>
        </p:nvSpPr>
        <p:spPr>
          <a:xfrm>
            <a:off x="9276573" y="6384759"/>
            <a:ext cx="283671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Helvetica" pitchFamily="2" charset="0"/>
                <a:ea typeface="+mn-ea"/>
                <a:cs typeface="+mn-cs"/>
              </a:rPr>
              <a:t>www.leics.pcc.police.uk</a:t>
            </a:r>
          </a:p>
        </p:txBody>
      </p:sp>
      <p:pic>
        <p:nvPicPr>
          <p:cNvPr id="6" name="Picture 5" descr="OPCC Logo">
            <a:extLst>
              <a:ext uri="{FF2B5EF4-FFF2-40B4-BE49-F238E27FC236}">
                <a16:creationId xmlns:a16="http://schemas.microsoft.com/office/drawing/2014/main" id="{B22C3196-0FC5-1F41-A49D-27F6884D091B}"/>
              </a:ext>
              <a:ext uri="{C183D7F6-B498-43B3-948B-1728B52AA6E4}">
                <adec:decorative xmlns:adec="http://schemas.microsoft.com/office/drawing/2017/decorative" val="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0"/>
              </a:ext>
            </a:extLst>
          </p:cNvPr>
          <p:cNvSpPr txBox="1"/>
          <p:nvPr/>
        </p:nvSpPr>
        <p:spPr>
          <a:xfrm>
            <a:off x="-349970" y="6388746"/>
            <a:ext cx="2600077" cy="738664"/>
          </a:xfrm>
          <a:prstGeom prst="rect">
            <a:avLst/>
          </a:prstGeom>
          <a:noFill/>
        </p:spPr>
        <p:txBody>
          <a:bodyPr wrap="square" rtlCol="0">
            <a:spAutoFit/>
          </a:bodyPr>
          <a:lstStyle/>
          <a:p>
            <a:pPr algn="ctr"/>
            <a:r>
              <a:rPr lang="en-US" sz="1200" b="1">
                <a:solidFill>
                  <a:schemeClr val="bg1"/>
                </a:solidFill>
                <a:latin typeface="Helvetica" pitchFamily="2" charset="0"/>
              </a:rPr>
              <a:t>Your Communities</a:t>
            </a:r>
          </a:p>
          <a:p>
            <a:pPr algn="ctr"/>
            <a:r>
              <a:rPr lang="en-US" sz="1200" b="1">
                <a:solidFill>
                  <a:schemeClr val="bg1"/>
                </a:solidFill>
                <a:latin typeface="Helvetica" pitchFamily="2" charset="0"/>
              </a:rPr>
              <a:t>Your Commissioner</a:t>
            </a:r>
          </a:p>
          <a:p>
            <a:endParaRPr lang="en-US">
              <a:solidFill>
                <a:schemeClr val="bg1"/>
              </a:solidFill>
              <a:latin typeface="Helvetica" pitchFamily="2" charset="0"/>
            </a:endParaRPr>
          </a:p>
        </p:txBody>
      </p:sp>
      <p:graphicFrame>
        <p:nvGraphicFramePr>
          <p:cNvPr id="3" name="Table 9">
            <a:extLst>
              <a:ext uri="{FF2B5EF4-FFF2-40B4-BE49-F238E27FC236}">
                <a16:creationId xmlns:a16="http://schemas.microsoft.com/office/drawing/2014/main" id="{0959B2CA-FC4B-F216-8DE1-8DF9510EDC53}"/>
              </a:ext>
            </a:extLst>
          </p:cNvPr>
          <p:cNvGraphicFramePr>
            <a:graphicFrameLocks noGrp="1"/>
          </p:cNvGraphicFramePr>
          <p:nvPr>
            <p:extLst>
              <p:ext uri="{D42A27DB-BD31-4B8C-83A1-F6EECF244321}">
                <p14:modId xmlns:p14="http://schemas.microsoft.com/office/powerpoint/2010/main" val="2033972286"/>
              </p:ext>
            </p:extLst>
          </p:nvPr>
        </p:nvGraphicFramePr>
        <p:xfrm>
          <a:off x="3953850" y="462181"/>
          <a:ext cx="5322723" cy="4368797"/>
        </p:xfrm>
        <a:graphic>
          <a:graphicData uri="http://schemas.openxmlformats.org/drawingml/2006/table">
            <a:tbl>
              <a:tblPr firstRow="1" bandRow="1">
                <a:tableStyleId>{2D5ABB26-0587-4C30-8999-92F81FD0307C}</a:tableStyleId>
              </a:tblPr>
              <a:tblGrid>
                <a:gridCol w="4725384">
                  <a:extLst>
                    <a:ext uri="{9D8B030D-6E8A-4147-A177-3AD203B41FA5}">
                      <a16:colId xmlns:a16="http://schemas.microsoft.com/office/drawing/2014/main" val="2238550677"/>
                    </a:ext>
                  </a:extLst>
                </a:gridCol>
                <a:gridCol w="597339">
                  <a:extLst>
                    <a:ext uri="{9D8B030D-6E8A-4147-A177-3AD203B41FA5}">
                      <a16:colId xmlns:a16="http://schemas.microsoft.com/office/drawing/2014/main" val="2389274444"/>
                    </a:ext>
                  </a:extLst>
                </a:gridCol>
              </a:tblGrid>
              <a:tr h="370840">
                <a:tc>
                  <a:txBody>
                    <a:bodyPr/>
                    <a:lstStyle/>
                    <a:p>
                      <a:r>
                        <a:rPr lang="en-GB" sz="2400" b="1" u="sng" dirty="0">
                          <a:solidFill>
                            <a:srgbClr val="273583"/>
                          </a:solidFill>
                          <a:latin typeface="Arial"/>
                        </a:rPr>
                        <a:t>Contents</a:t>
                      </a:r>
                    </a:p>
                    <a:p>
                      <a:pPr lvl="0">
                        <a:buNone/>
                      </a:pPr>
                      <a:endParaRPr lang="en-GB" sz="2400" b="1" dirty="0">
                        <a:solidFill>
                          <a:srgbClr val="273583"/>
                        </a:solidFill>
                        <a:latin typeface="Arial"/>
                      </a:endParaRPr>
                    </a:p>
                  </a:txBody>
                  <a:tcPr/>
                </a:tc>
                <a:tc>
                  <a:txBody>
                    <a:bodyPr/>
                    <a:lstStyle/>
                    <a:p>
                      <a:endParaRPr lang="en-GB" sz="1600" dirty="0">
                        <a:solidFill>
                          <a:srgbClr val="273583"/>
                        </a:solidFill>
                        <a:latin typeface="Arial"/>
                      </a:endParaRPr>
                    </a:p>
                  </a:txBody>
                  <a:tcPr/>
                </a:tc>
                <a:extLst>
                  <a:ext uri="{0D108BD9-81ED-4DB2-BD59-A6C34878D82A}">
                    <a16:rowId xmlns:a16="http://schemas.microsoft.com/office/drawing/2014/main" val="3480492108"/>
                  </a:ext>
                </a:extLst>
              </a:tr>
              <a:tr h="370840">
                <a:tc>
                  <a:txBody>
                    <a:bodyPr/>
                    <a:lstStyle/>
                    <a:p>
                      <a:pPr lvl="0">
                        <a:buNone/>
                      </a:pPr>
                      <a:r>
                        <a:rPr lang="en-US" sz="1600" u="none" strike="noStrike" noProof="0" dirty="0">
                          <a:solidFill>
                            <a:srgbClr val="293C86"/>
                          </a:solidFill>
                          <a:latin typeface="Arial"/>
                        </a:rPr>
                        <a:t>What is the VAWG community grant round?</a:t>
                      </a:r>
                      <a:endParaRPr lang="en-US" sz="1600" dirty="0">
                        <a:solidFill>
                          <a:srgbClr val="293C86"/>
                        </a:solidFill>
                        <a:latin typeface="Arial"/>
                      </a:endParaRPr>
                    </a:p>
                  </a:txBody>
                  <a:tcPr/>
                </a:tc>
                <a:tc>
                  <a:txBody>
                    <a:bodyPr/>
                    <a:lstStyle/>
                    <a:p>
                      <a:r>
                        <a:rPr lang="en-GB" sz="1600" dirty="0">
                          <a:solidFill>
                            <a:srgbClr val="293C86"/>
                          </a:solidFill>
                          <a:latin typeface="Arial"/>
                        </a:rPr>
                        <a:t>3</a:t>
                      </a:r>
                    </a:p>
                  </a:txBody>
                  <a:tcPr/>
                </a:tc>
                <a:extLst>
                  <a:ext uri="{0D108BD9-81ED-4DB2-BD59-A6C34878D82A}">
                    <a16:rowId xmlns:a16="http://schemas.microsoft.com/office/drawing/2014/main" val="2697734352"/>
                  </a:ext>
                </a:extLst>
              </a:tr>
              <a:tr h="370840">
                <a:tc>
                  <a:txBody>
                    <a:bodyPr/>
                    <a:lstStyle/>
                    <a:p>
                      <a:pPr lvl="0">
                        <a:buNone/>
                      </a:pPr>
                      <a:r>
                        <a:rPr lang="en-US" sz="1600" u="none" strike="noStrike" noProof="0" dirty="0">
                          <a:solidFill>
                            <a:srgbClr val="293C86"/>
                          </a:solidFill>
                          <a:latin typeface="Arial"/>
                        </a:rPr>
                        <a:t>Who can apply?</a:t>
                      </a:r>
                      <a:endParaRPr lang="en-US" sz="1600" dirty="0">
                        <a:solidFill>
                          <a:srgbClr val="293C86"/>
                        </a:solidFill>
                        <a:latin typeface="Arial"/>
                      </a:endParaRPr>
                    </a:p>
                  </a:txBody>
                  <a:tcPr/>
                </a:tc>
                <a:tc>
                  <a:txBody>
                    <a:bodyPr/>
                    <a:lstStyle/>
                    <a:p>
                      <a:r>
                        <a:rPr lang="en-GB" sz="1600" dirty="0">
                          <a:solidFill>
                            <a:srgbClr val="293C86"/>
                          </a:solidFill>
                          <a:latin typeface="Arial"/>
                        </a:rPr>
                        <a:t>4</a:t>
                      </a:r>
                    </a:p>
                  </a:txBody>
                  <a:tcPr/>
                </a:tc>
                <a:extLst>
                  <a:ext uri="{0D108BD9-81ED-4DB2-BD59-A6C34878D82A}">
                    <a16:rowId xmlns:a16="http://schemas.microsoft.com/office/drawing/2014/main" val="874538336"/>
                  </a:ext>
                </a:extLst>
              </a:tr>
              <a:tr h="370840">
                <a:tc>
                  <a:txBody>
                    <a:bodyPr/>
                    <a:lstStyle/>
                    <a:p>
                      <a:pPr lvl="0">
                        <a:buNone/>
                      </a:pPr>
                      <a:r>
                        <a:rPr lang="en-US" sz="1600" u="none" strike="noStrike" noProof="0" dirty="0">
                          <a:solidFill>
                            <a:srgbClr val="293C86"/>
                          </a:solidFill>
                          <a:latin typeface="Arial"/>
                        </a:rPr>
                        <a:t>The process before submission</a:t>
                      </a:r>
                      <a:endParaRPr lang="en-US" sz="1600" dirty="0">
                        <a:solidFill>
                          <a:srgbClr val="293C86"/>
                        </a:solidFill>
                        <a:latin typeface="Arial"/>
                      </a:endParaRPr>
                    </a:p>
                  </a:txBody>
                  <a:tcPr/>
                </a:tc>
                <a:tc>
                  <a:txBody>
                    <a:bodyPr/>
                    <a:lstStyle/>
                    <a:p>
                      <a:r>
                        <a:rPr lang="en-GB" sz="1600" dirty="0">
                          <a:solidFill>
                            <a:srgbClr val="293C86"/>
                          </a:solidFill>
                          <a:latin typeface="Arial"/>
                        </a:rPr>
                        <a:t>5</a:t>
                      </a:r>
                    </a:p>
                  </a:txBody>
                  <a:tcPr/>
                </a:tc>
                <a:extLst>
                  <a:ext uri="{0D108BD9-81ED-4DB2-BD59-A6C34878D82A}">
                    <a16:rowId xmlns:a16="http://schemas.microsoft.com/office/drawing/2014/main" val="3560579329"/>
                  </a:ext>
                </a:extLst>
              </a:tr>
              <a:tr h="370840">
                <a:tc>
                  <a:txBody>
                    <a:bodyPr/>
                    <a:lstStyle/>
                    <a:p>
                      <a:pPr lvl="0">
                        <a:buNone/>
                      </a:pPr>
                      <a:r>
                        <a:rPr lang="en-GB" sz="1600" u="none" strike="noStrike" noProof="0" dirty="0">
                          <a:solidFill>
                            <a:srgbClr val="293C86"/>
                          </a:solidFill>
                          <a:latin typeface="Arial"/>
                        </a:rPr>
                        <a:t>Submitting an application - Common Mistakes</a:t>
                      </a:r>
                      <a:endParaRPr lang="en-US" sz="1600" dirty="0">
                        <a:solidFill>
                          <a:srgbClr val="293C86"/>
                        </a:solidFill>
                        <a:latin typeface="Arial"/>
                      </a:endParaRPr>
                    </a:p>
                  </a:txBody>
                  <a:tcPr/>
                </a:tc>
                <a:tc>
                  <a:txBody>
                    <a:bodyPr/>
                    <a:lstStyle/>
                    <a:p>
                      <a:r>
                        <a:rPr lang="en-GB" sz="1600" dirty="0">
                          <a:solidFill>
                            <a:srgbClr val="293C86"/>
                          </a:solidFill>
                          <a:latin typeface="Arial"/>
                        </a:rPr>
                        <a:t>6</a:t>
                      </a:r>
                    </a:p>
                  </a:txBody>
                  <a:tcPr/>
                </a:tc>
                <a:extLst>
                  <a:ext uri="{0D108BD9-81ED-4DB2-BD59-A6C34878D82A}">
                    <a16:rowId xmlns:a16="http://schemas.microsoft.com/office/drawing/2014/main" val="2982461370"/>
                  </a:ext>
                </a:extLst>
              </a:tr>
              <a:tr h="370840">
                <a:tc>
                  <a:txBody>
                    <a:bodyPr/>
                    <a:lstStyle/>
                    <a:p>
                      <a:pPr lvl="0">
                        <a:buNone/>
                      </a:pPr>
                      <a:r>
                        <a:rPr lang="en-GB" sz="1600" u="none" strike="noStrike" noProof="0" dirty="0">
                          <a:solidFill>
                            <a:srgbClr val="293C86"/>
                          </a:solidFill>
                          <a:latin typeface="Arial"/>
                        </a:rPr>
                        <a:t>Submitting an application - General Tips</a:t>
                      </a:r>
                      <a:endParaRPr lang="en-US" sz="1600" dirty="0">
                        <a:solidFill>
                          <a:srgbClr val="293C86"/>
                        </a:solidFill>
                        <a:latin typeface="Arial"/>
                      </a:endParaRPr>
                    </a:p>
                  </a:txBody>
                  <a:tcPr/>
                </a:tc>
                <a:tc>
                  <a:txBody>
                    <a:bodyPr/>
                    <a:lstStyle/>
                    <a:p>
                      <a:r>
                        <a:rPr lang="en-GB" sz="1600" dirty="0">
                          <a:solidFill>
                            <a:srgbClr val="293C86"/>
                          </a:solidFill>
                          <a:latin typeface="Arial"/>
                        </a:rPr>
                        <a:t>7</a:t>
                      </a:r>
                    </a:p>
                  </a:txBody>
                  <a:tcPr/>
                </a:tc>
                <a:extLst>
                  <a:ext uri="{0D108BD9-81ED-4DB2-BD59-A6C34878D82A}">
                    <a16:rowId xmlns:a16="http://schemas.microsoft.com/office/drawing/2014/main" val="3161701128"/>
                  </a:ext>
                </a:extLst>
              </a:tr>
              <a:tr h="370840">
                <a:tc>
                  <a:txBody>
                    <a:bodyPr/>
                    <a:lstStyle/>
                    <a:p>
                      <a:pPr marL="0" marR="0" lvl="0" indent="0" algn="l">
                        <a:lnSpc>
                          <a:spcPct val="100000"/>
                        </a:lnSpc>
                        <a:spcBef>
                          <a:spcPts val="0"/>
                        </a:spcBef>
                        <a:spcAft>
                          <a:spcPts val="0"/>
                        </a:spcAft>
                        <a:buClr>
                          <a:srgbClr val="000000"/>
                        </a:buClr>
                        <a:buNone/>
                      </a:pPr>
                      <a:r>
                        <a:rPr lang="en-US" sz="1600" u="none" strike="noStrike" noProof="0" dirty="0">
                          <a:solidFill>
                            <a:srgbClr val="293C86"/>
                          </a:solidFill>
                          <a:latin typeface="Arial"/>
                        </a:rPr>
                        <a:t>Application questions</a:t>
                      </a:r>
                      <a:endParaRPr lang="en-GB" sz="1600" dirty="0">
                        <a:solidFill>
                          <a:srgbClr val="293C86"/>
                        </a:solidFill>
                        <a:latin typeface="Arial"/>
                      </a:endParaRPr>
                    </a:p>
                  </a:txBody>
                  <a:tcPr/>
                </a:tc>
                <a:tc>
                  <a:txBody>
                    <a:bodyPr/>
                    <a:lstStyle/>
                    <a:p>
                      <a:r>
                        <a:rPr lang="en-GB" sz="1600" dirty="0">
                          <a:solidFill>
                            <a:srgbClr val="293C86"/>
                          </a:solidFill>
                          <a:latin typeface="Arial"/>
                        </a:rPr>
                        <a:t>8</a:t>
                      </a:r>
                    </a:p>
                  </a:txBody>
                  <a:tcPr/>
                </a:tc>
                <a:extLst>
                  <a:ext uri="{0D108BD9-81ED-4DB2-BD59-A6C34878D82A}">
                    <a16:rowId xmlns:a16="http://schemas.microsoft.com/office/drawing/2014/main" val="2758322540"/>
                  </a:ext>
                </a:extLst>
              </a:tr>
              <a:tr h="370839">
                <a:tc>
                  <a:txBody>
                    <a:bodyPr/>
                    <a:lstStyle/>
                    <a:p>
                      <a:pPr marL="0" lvl="0" indent="0" algn="l">
                        <a:lnSpc>
                          <a:spcPct val="100000"/>
                        </a:lnSpc>
                        <a:spcBef>
                          <a:spcPts val="0"/>
                        </a:spcBef>
                        <a:spcAft>
                          <a:spcPts val="0"/>
                        </a:spcAft>
                        <a:buNone/>
                      </a:pPr>
                      <a:r>
                        <a:rPr lang="en-US" sz="1600" u="none" strike="noStrike" noProof="0" dirty="0">
                          <a:solidFill>
                            <a:srgbClr val="293C86"/>
                          </a:solidFill>
                          <a:latin typeface="Arial"/>
                        </a:rPr>
                        <a:t>Scoring and decision making </a:t>
                      </a:r>
                      <a:endParaRPr lang="en-US" sz="1600" dirty="0">
                        <a:solidFill>
                          <a:srgbClr val="293C86"/>
                        </a:solidFill>
                        <a:latin typeface="Arial"/>
                      </a:endParaRPr>
                    </a:p>
                  </a:txBody>
                  <a:tcPr/>
                </a:tc>
                <a:tc>
                  <a:txBody>
                    <a:bodyPr/>
                    <a:lstStyle/>
                    <a:p>
                      <a:pPr lvl="0">
                        <a:buNone/>
                      </a:pPr>
                      <a:r>
                        <a:rPr lang="en-GB" sz="1600" dirty="0">
                          <a:solidFill>
                            <a:srgbClr val="293C86"/>
                          </a:solidFill>
                          <a:latin typeface="Arial"/>
                        </a:rPr>
                        <a:t>15</a:t>
                      </a:r>
                    </a:p>
                  </a:txBody>
                  <a:tcPr/>
                </a:tc>
                <a:extLst>
                  <a:ext uri="{0D108BD9-81ED-4DB2-BD59-A6C34878D82A}">
                    <a16:rowId xmlns:a16="http://schemas.microsoft.com/office/drawing/2014/main" val="2016547858"/>
                  </a:ext>
                </a:extLst>
              </a:tr>
              <a:tr h="370838">
                <a:tc>
                  <a:txBody>
                    <a:bodyPr/>
                    <a:lstStyle/>
                    <a:p>
                      <a:pPr marL="0" lvl="0" indent="0" algn="l">
                        <a:lnSpc>
                          <a:spcPct val="100000"/>
                        </a:lnSpc>
                        <a:spcBef>
                          <a:spcPts val="0"/>
                        </a:spcBef>
                        <a:spcAft>
                          <a:spcPts val="0"/>
                        </a:spcAft>
                        <a:buNone/>
                      </a:pPr>
                      <a:r>
                        <a:rPr lang="en-US" sz="1600" u="none" strike="noStrike" noProof="0" dirty="0">
                          <a:solidFill>
                            <a:srgbClr val="293C86"/>
                          </a:solidFill>
                          <a:latin typeface="Arial"/>
                        </a:rPr>
                        <a:t>The process following submission</a:t>
                      </a:r>
                      <a:endParaRPr lang="en-US" sz="1600" dirty="0">
                        <a:solidFill>
                          <a:srgbClr val="293C86"/>
                        </a:solidFill>
                        <a:latin typeface="Arial"/>
                      </a:endParaRPr>
                    </a:p>
                  </a:txBody>
                  <a:tcPr/>
                </a:tc>
                <a:tc>
                  <a:txBody>
                    <a:bodyPr/>
                    <a:lstStyle/>
                    <a:p>
                      <a:pPr lvl="0">
                        <a:buNone/>
                      </a:pPr>
                      <a:r>
                        <a:rPr lang="en-GB" sz="1600" dirty="0">
                          <a:solidFill>
                            <a:srgbClr val="293C86"/>
                          </a:solidFill>
                          <a:latin typeface="Arial"/>
                        </a:rPr>
                        <a:t>17</a:t>
                      </a:r>
                    </a:p>
                  </a:txBody>
                  <a:tcPr/>
                </a:tc>
                <a:extLst>
                  <a:ext uri="{0D108BD9-81ED-4DB2-BD59-A6C34878D82A}">
                    <a16:rowId xmlns:a16="http://schemas.microsoft.com/office/drawing/2014/main" val="60095514"/>
                  </a:ext>
                </a:extLst>
              </a:tr>
              <a:tr h="370838">
                <a:tc>
                  <a:txBody>
                    <a:bodyPr/>
                    <a:lstStyle/>
                    <a:p>
                      <a:pPr marL="0" lvl="0" indent="0" algn="l">
                        <a:lnSpc>
                          <a:spcPct val="100000"/>
                        </a:lnSpc>
                        <a:spcBef>
                          <a:spcPts val="0"/>
                        </a:spcBef>
                        <a:spcAft>
                          <a:spcPts val="0"/>
                        </a:spcAft>
                        <a:buNone/>
                      </a:pPr>
                      <a:r>
                        <a:rPr lang="en-US" sz="1600" u="none" strike="noStrike" noProof="0" dirty="0">
                          <a:solidFill>
                            <a:srgbClr val="293C86"/>
                          </a:solidFill>
                          <a:latin typeface="Arial"/>
                        </a:rPr>
                        <a:t>Next steps for successful applicants</a:t>
                      </a:r>
                    </a:p>
                  </a:txBody>
                  <a:tcPr/>
                </a:tc>
                <a:tc>
                  <a:txBody>
                    <a:bodyPr/>
                    <a:lstStyle/>
                    <a:p>
                      <a:pPr lvl="0">
                        <a:buNone/>
                      </a:pPr>
                      <a:r>
                        <a:rPr lang="en-GB" sz="1600" dirty="0">
                          <a:solidFill>
                            <a:srgbClr val="293C86"/>
                          </a:solidFill>
                          <a:latin typeface="Arial"/>
                        </a:rPr>
                        <a:t>19</a:t>
                      </a:r>
                    </a:p>
                    <a:p>
                      <a:pPr lvl="0">
                        <a:buNone/>
                      </a:pPr>
                      <a:endParaRPr lang="en-GB" sz="1600" dirty="0">
                        <a:solidFill>
                          <a:srgbClr val="293C86"/>
                        </a:solidFill>
                        <a:latin typeface="Arial"/>
                      </a:endParaRPr>
                    </a:p>
                  </a:txBody>
                  <a:tcPr/>
                </a:tc>
                <a:extLst>
                  <a:ext uri="{0D108BD9-81ED-4DB2-BD59-A6C34878D82A}">
                    <a16:rowId xmlns:a16="http://schemas.microsoft.com/office/drawing/2014/main" val="87121683"/>
                  </a:ext>
                </a:extLst>
              </a:tr>
            </a:tbl>
          </a:graphicData>
        </a:graphic>
      </p:graphicFrame>
    </p:spTree>
    <p:extLst>
      <p:ext uri="{BB962C8B-B14F-4D97-AF65-F5344CB8AC3E}">
        <p14:creationId xmlns:p14="http://schemas.microsoft.com/office/powerpoint/2010/main" val="2383564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3782292" y="0"/>
            <a:ext cx="8409708" cy="6858000"/>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CB30C8A-8073-E64B-8B50-C82F1097B175}"/>
              </a:ext>
            </a:extLst>
          </p:cNvPr>
          <p:cNvSpPr txBox="1">
            <a:spLocks noGrp="1"/>
          </p:cNvSpPr>
          <p:nvPr>
            <p:ph type="title" idx="4294967295"/>
          </p:nvPr>
        </p:nvSpPr>
        <p:spPr>
          <a:xfrm>
            <a:off x="5492566" y="2355833"/>
            <a:ext cx="5064467"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chemeClr val="bg1"/>
                </a:solidFill>
                <a:effectLst/>
                <a:uLnTx/>
                <a:uFillTx/>
                <a:latin typeface="Arial"/>
                <a:ea typeface="+mn-ea"/>
                <a:cs typeface="Arial"/>
              </a:rPr>
              <a:t>THANK YOU</a:t>
            </a:r>
          </a:p>
        </p:txBody>
      </p:sp>
      <p:pic>
        <p:nvPicPr>
          <p:cNvPr id="12" name="Picture 11">
            <a:extLst>
              <a:ext uri="{FF2B5EF4-FFF2-40B4-BE49-F238E27FC236}">
                <a16:creationId xmlns:a16="http://schemas.microsoft.com/office/drawing/2014/main" id="{6283F18F-4236-B546-B5AB-DFFA866506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686" y="1338540"/>
            <a:ext cx="3540913" cy="3742500"/>
          </a:xfrm>
          <a:prstGeom prst="rect">
            <a:avLst/>
          </a:prstGeom>
        </p:spPr>
      </p:pic>
      <p:sp>
        <p:nvSpPr>
          <p:cNvPr id="2" name="TextBox 1">
            <a:extLst>
              <a:ext uri="{FF2B5EF4-FFF2-40B4-BE49-F238E27FC236}">
                <a16:creationId xmlns:a16="http://schemas.microsoft.com/office/drawing/2014/main" id="{94CE7DF2-CFCE-A143-BD6E-CBC8E4FDE65B}"/>
              </a:ext>
            </a:extLst>
          </p:cNvPr>
          <p:cNvSpPr txBox="1"/>
          <p:nvPr/>
        </p:nvSpPr>
        <p:spPr>
          <a:xfrm>
            <a:off x="5492566" y="3429000"/>
            <a:ext cx="6960219" cy="1631216"/>
          </a:xfrm>
          <a:prstGeom prst="rect">
            <a:avLst/>
          </a:prstGeom>
          <a:noFill/>
        </p:spPr>
        <p:txBody>
          <a:bodyPr wrap="square" lIns="91440" tIns="45720" rIns="91440" bIns="45720" rtlCol="0" anchor="t">
            <a:spAutoFit/>
          </a:bodyPr>
          <a:lstStyle/>
          <a:p>
            <a:endParaRPr lang="en-US" dirty="0">
              <a:solidFill>
                <a:schemeClr val="bg1"/>
              </a:solidFill>
              <a:latin typeface="Arial"/>
              <a:cs typeface="Calibri"/>
            </a:endParaRPr>
          </a:p>
          <a:p>
            <a:r>
              <a:rPr lang="en-US" sz="2800" dirty="0">
                <a:solidFill>
                  <a:schemeClr val="bg1"/>
                </a:solidFill>
                <a:latin typeface="Arial"/>
                <a:ea typeface="+mn-lt"/>
                <a:cs typeface="+mn-lt"/>
              </a:rPr>
              <a:t>Sharan.dhillon@leics.police.uk</a:t>
            </a:r>
            <a:endParaRPr lang="en-US" sz="2800" dirty="0">
              <a:solidFill>
                <a:schemeClr val="bg1"/>
              </a:solidFill>
              <a:latin typeface="Arial"/>
              <a:cs typeface="Calibri" panose="020F0502020204030204"/>
            </a:endParaRPr>
          </a:p>
          <a:p>
            <a:endParaRPr lang="en-US" dirty="0">
              <a:solidFill>
                <a:srgbClr val="000000"/>
              </a:solidFill>
              <a:latin typeface="Calibri"/>
              <a:cs typeface="Calibri"/>
            </a:endParaRPr>
          </a:p>
          <a:p>
            <a:endParaRPr lang="en-US" dirty="0">
              <a:solidFill>
                <a:srgbClr val="FFFFFF"/>
              </a:solidFill>
              <a:latin typeface="Arial"/>
              <a:cs typeface="Calibri"/>
            </a:endParaRPr>
          </a:p>
          <a:p>
            <a:endParaRPr lang="en-US" dirty="0">
              <a:cs typeface="Calibri"/>
            </a:endParaRPr>
          </a:p>
        </p:txBody>
      </p:sp>
    </p:spTree>
    <p:extLst>
      <p:ext uri="{BB962C8B-B14F-4D97-AF65-F5344CB8AC3E}">
        <p14:creationId xmlns:p14="http://schemas.microsoft.com/office/powerpoint/2010/main" val="129730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53337EF1-5E35-7948-91FC-31385DF09B01}"/>
              </a:ext>
              <a:ext uri="{C183D7F6-B498-43B3-948B-1728B52AA6E4}">
                <adec:decorative xmlns:adec="http://schemas.microsoft.com/office/drawing/2017/decorative" val="0"/>
              </a:ext>
            </a:extLst>
          </p:cNvPr>
          <p:cNvSpPr txBox="1">
            <a:spLocks noGrp="1"/>
          </p:cNvSpPr>
          <p:nvPr>
            <p:ph type="title" idx="4294967295"/>
          </p:nvPr>
        </p:nvSpPr>
        <p:spPr>
          <a:xfrm>
            <a:off x="4121870" y="103909"/>
            <a:ext cx="7709655" cy="550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9408B"/>
                </a:solidFill>
                <a:effectLst/>
                <a:uLnTx/>
                <a:uFillTx/>
                <a:latin typeface="Arial"/>
                <a:ea typeface="+mn-ea"/>
                <a:cs typeface="Helvetica"/>
              </a:rPr>
              <a:t>What is the </a:t>
            </a:r>
            <a:r>
              <a:rPr lang="en-US" sz="2400" b="1" u="sng" dirty="0">
                <a:solidFill>
                  <a:srgbClr val="29408B"/>
                </a:solidFill>
                <a:latin typeface="Arial"/>
                <a:ea typeface="+mn-ea"/>
                <a:cs typeface="Helvetica"/>
              </a:rPr>
              <a:t>VAWG Community Grant Round</a:t>
            </a:r>
            <a:r>
              <a:rPr kumimoji="0" lang="en-US" sz="2400" b="1" i="0" u="sng" strike="noStrike" kern="1200" cap="none" spc="0" normalizeH="0" baseline="0" noProof="0" dirty="0">
                <a:ln>
                  <a:noFill/>
                </a:ln>
                <a:solidFill>
                  <a:srgbClr val="29408B"/>
                </a:solidFill>
                <a:effectLst/>
                <a:uLnTx/>
                <a:uFillTx/>
                <a:latin typeface="Arial"/>
                <a:ea typeface="+mn-ea"/>
                <a:cs typeface="Helvetic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9408B"/>
              </a:solidFill>
              <a:effectLst/>
              <a:uLnTx/>
              <a:uFillTx/>
              <a:latin typeface="Arial"/>
              <a:ea typeface="+mn-ea"/>
              <a:cs typeface="Helvetica"/>
            </a:endParaRPr>
          </a:p>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29408B"/>
                </a:solidFill>
                <a:effectLst/>
                <a:uLnTx/>
                <a:uFillTx/>
                <a:latin typeface="Arial"/>
                <a:ea typeface="+mn-ea"/>
                <a:cs typeface="Helvetica"/>
              </a:rPr>
              <a:t>The Office of the Police and Crime Commissioner (OPCC) has a new Violence Against Women and Girls (VAWG) Strategy for 2024 - 2026, with a priority being working in collaboration with young people to prevent and raise awareness of sexual violence.  The OPCC, Violence Reduction Network (VRN) and the wider partnership are working in collaboration to support this initiative and have co-designed the new local VAWG Strategy with young people between the ages of 10 – 19 years old, from Leicester, Leicestershire and Rutland (LLR). </a:t>
            </a:r>
            <a:br>
              <a:rPr kumimoji="0" lang="en-GB" sz="1600" b="0" i="0" u="none" strike="noStrike" kern="1200" cap="none" spc="0" normalizeH="0" baseline="0" noProof="0" dirty="0">
                <a:ln>
                  <a:noFill/>
                </a:ln>
                <a:solidFill>
                  <a:srgbClr val="29408B"/>
                </a:solidFill>
                <a:effectLst/>
                <a:uLnTx/>
                <a:uFillTx/>
                <a:latin typeface="Arial"/>
                <a:ea typeface="+mn-ea"/>
                <a:cs typeface="Helvetica"/>
              </a:rPr>
            </a:br>
            <a:br>
              <a:rPr kumimoji="0" lang="en-US" sz="1600" b="0" i="0" u="none" strike="noStrike" kern="1200" cap="none" spc="0" normalizeH="0" baseline="0" noProof="0" dirty="0">
                <a:ln>
                  <a:noFill/>
                </a:ln>
                <a:solidFill>
                  <a:srgbClr val="29408B"/>
                </a:solidFill>
                <a:effectLst/>
                <a:uLnTx/>
                <a:uFillTx/>
                <a:latin typeface="Arial"/>
                <a:ea typeface="+mn-ea"/>
                <a:cs typeface="Arial"/>
              </a:rPr>
            </a:br>
            <a:r>
              <a:rPr kumimoji="0" lang="en-US" sz="1600" b="0" i="0" u="none" strike="noStrike" kern="1200" cap="none" spc="0" normalizeH="0" baseline="0" noProof="0" dirty="0">
                <a:ln>
                  <a:noFill/>
                </a:ln>
                <a:solidFill>
                  <a:srgbClr val="29408B"/>
                </a:solidFill>
                <a:effectLst/>
                <a:uLnTx/>
                <a:uFillTx/>
                <a:latin typeface="Arial"/>
                <a:ea typeface="+mn-ea"/>
                <a:cs typeface="Arial"/>
              </a:rPr>
              <a:t>The </a:t>
            </a:r>
            <a:r>
              <a:rPr lang="en-US" sz="1600" dirty="0">
                <a:solidFill>
                  <a:srgbClr val="29408B"/>
                </a:solidFill>
                <a:latin typeface="Arial"/>
                <a:ea typeface="+mn-ea"/>
                <a:cs typeface="Arial"/>
              </a:rPr>
              <a:t>OPCC has been successful in the Safer Streets Round 5 funding from the Home Office and has designated a budget towards the VAWG initiative. </a:t>
            </a:r>
            <a:br>
              <a:rPr lang="en-US" sz="1600" dirty="0">
                <a:solidFill>
                  <a:srgbClr val="29408B"/>
                </a:solidFill>
                <a:latin typeface="Arial"/>
                <a:ea typeface="+mn-ea"/>
                <a:cs typeface="Arial"/>
              </a:rPr>
            </a:br>
            <a:br>
              <a:rPr lang="en-US" sz="1600" dirty="0">
                <a:solidFill>
                  <a:srgbClr val="29408B"/>
                </a:solidFill>
                <a:latin typeface="Arial"/>
                <a:ea typeface="+mn-ea"/>
                <a:cs typeface="Arial"/>
              </a:rPr>
            </a:br>
            <a:r>
              <a:rPr lang="en-GB" sz="1600" dirty="0">
                <a:solidFill>
                  <a:srgbClr val="29408B"/>
                </a:solidFill>
                <a:latin typeface="Arial"/>
                <a:ea typeface="+mn-ea"/>
                <a:cs typeface="Arial"/>
              </a:rPr>
              <a:t>We are offering funding for up to 25 community organisations within the LLR region to implement a specialised sexual violence prevention educational package. </a:t>
            </a:r>
            <a:br>
              <a:rPr lang="en-GB" sz="1600" dirty="0">
                <a:solidFill>
                  <a:srgbClr val="29408B"/>
                </a:solidFill>
                <a:latin typeface="Arial"/>
                <a:ea typeface="+mn-ea"/>
                <a:cs typeface="Arial"/>
              </a:rPr>
            </a:br>
            <a:br>
              <a:rPr lang="en-GB" sz="1600" dirty="0">
                <a:solidFill>
                  <a:srgbClr val="29408B"/>
                </a:solidFill>
                <a:latin typeface="Arial"/>
                <a:ea typeface="+mn-ea"/>
                <a:cs typeface="Arial"/>
              </a:rPr>
            </a:br>
            <a:r>
              <a:rPr lang="en-GB" sz="1600" dirty="0">
                <a:solidFill>
                  <a:srgbClr val="29408B"/>
                </a:solidFill>
                <a:latin typeface="Arial"/>
                <a:ea typeface="+mn-ea"/>
                <a:cs typeface="Arial"/>
              </a:rPr>
              <a:t>We have the capacity to offer £1,870 to each organisation selected for this program. The funding is intended to reimburse organisations for the time spent on training, implementing and delivering this programme. You will also receive the educational packages, and all the resources/ guidance included. </a:t>
            </a:r>
            <a:endParaRPr kumimoji="0" lang="en-US" sz="1800" b="0" i="0" u="none" strike="noStrike" kern="1200" cap="none" spc="0" normalizeH="0" baseline="0" noProof="0" dirty="0">
              <a:ln>
                <a:noFill/>
              </a:ln>
              <a:solidFill>
                <a:srgbClr val="29408B"/>
              </a:solidFill>
              <a:effectLst/>
              <a:uLnTx/>
              <a:uFillTx/>
              <a:latin typeface="Helvetica" pitchFamily="2" charset="0"/>
              <a:ea typeface="+mn-ea"/>
              <a:cs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9408B"/>
              </a:solidFill>
              <a:effectLst/>
              <a:uLnTx/>
              <a:uFillTx/>
              <a:latin typeface="Helvetica" pitchFamily="2" charset="0"/>
              <a:ea typeface="+mn-ea"/>
              <a:cs typeface="Helvetica" pitchFamily="2" charset="0"/>
            </a:endParaRP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algn="ctr"/>
            <a:r>
              <a:rPr lang="en-US" sz="1200" b="1">
                <a:solidFill>
                  <a:schemeClr val="bg1"/>
                </a:solidFill>
                <a:latin typeface="Helvetica" pitchFamily="2" charset="0"/>
              </a:rPr>
              <a:t>Your Communities</a:t>
            </a:r>
          </a:p>
          <a:p>
            <a:pPr algn="ctr"/>
            <a:r>
              <a:rPr lang="en-US" sz="1200" b="1">
                <a:solidFill>
                  <a:schemeClr val="bg1"/>
                </a:solidFill>
                <a:latin typeface="Helvetica" pitchFamily="2" charset="0"/>
              </a:rPr>
              <a:t>Your Commissioner</a:t>
            </a:r>
          </a:p>
          <a:p>
            <a:endParaRPr lang="en-US">
              <a:solidFill>
                <a:schemeClr val="bg1"/>
              </a:solidFill>
              <a:latin typeface="Helvetica" pitchFamily="2" charset="0"/>
            </a:endParaRPr>
          </a:p>
        </p:txBody>
      </p:sp>
      <p:pic>
        <p:nvPicPr>
          <p:cNvPr id="6" name="Picture 5" descr="PCC logo">
            <a:extLst>
              <a:ext uri="{FF2B5EF4-FFF2-40B4-BE49-F238E27FC236}">
                <a16:creationId xmlns:a16="http://schemas.microsoft.com/office/drawing/2014/main" id="{B22C3196-0FC5-1F41-A49D-27F6884D091B}"/>
              </a:ext>
              <a:ext uri="{C183D7F6-B498-43B3-948B-1728B52AA6E4}">
                <adec:decorative xmlns:adec="http://schemas.microsoft.com/office/drawing/2017/decorative" val="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0"/>
              </a:ext>
            </a:extLst>
          </p:cNvPr>
          <p:cNvSpPr txBox="1"/>
          <p:nvPr/>
        </p:nvSpPr>
        <p:spPr>
          <a:xfrm>
            <a:off x="9276573" y="6384759"/>
            <a:ext cx="2836718" cy="369332"/>
          </a:xfrm>
          <a:prstGeom prst="rect">
            <a:avLst/>
          </a:prstGeom>
          <a:noFill/>
        </p:spPr>
        <p:txBody>
          <a:bodyPr wrap="square" rtlCol="0">
            <a:spAutoFit/>
          </a:bodyPr>
          <a:lstStyle/>
          <a:p>
            <a:r>
              <a:rPr lang="en-US" b="1">
                <a:solidFill>
                  <a:schemeClr val="bg1"/>
                </a:solidFill>
                <a:latin typeface="Helvetica" pitchFamily="2" charset="0"/>
              </a:rPr>
              <a:t>www.leics.pcc.police.uk</a:t>
            </a:r>
          </a:p>
        </p:txBody>
      </p:sp>
    </p:spTree>
    <p:extLst>
      <p:ext uri="{BB962C8B-B14F-4D97-AF65-F5344CB8AC3E}">
        <p14:creationId xmlns:p14="http://schemas.microsoft.com/office/powerpoint/2010/main" val="295187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53337EF1-5E35-7948-91FC-31385DF09B01}"/>
              </a:ext>
            </a:extLst>
          </p:cNvPr>
          <p:cNvSpPr txBox="1">
            <a:spLocks noGrp="1"/>
          </p:cNvSpPr>
          <p:nvPr>
            <p:ph type="title" idx="4294967295"/>
          </p:nvPr>
        </p:nvSpPr>
        <p:spPr>
          <a:xfrm>
            <a:off x="4083626" y="243186"/>
            <a:ext cx="7709655" cy="53860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273583"/>
              </a:solidFill>
              <a:effectLst/>
              <a:uLnTx/>
              <a:uFillTx/>
              <a:latin typeface="Arial"/>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73583"/>
                </a:solidFill>
                <a:effectLst/>
                <a:uLnTx/>
                <a:uFillTx/>
                <a:latin typeface="Arial"/>
                <a:ea typeface="+mn-ea"/>
                <a:cs typeface="Helvetica"/>
              </a:rPr>
              <a:t>Who can apply?</a:t>
            </a:r>
            <a:endParaRPr kumimoji="0" lang="en-US" sz="2400" b="0" i="0" u="none" strike="noStrike" kern="1200" cap="none" spc="0" normalizeH="0" baseline="0" noProof="0" dirty="0">
              <a:ln>
                <a:noFill/>
              </a:ln>
              <a:solidFill>
                <a:srgbClr val="273583"/>
              </a:solidFill>
              <a:effectLst/>
              <a:uLnTx/>
              <a:uFillTx/>
              <a:latin typeface="Arial"/>
              <a:ea typeface="+mn-ea"/>
              <a:cs typeface="Helvetica"/>
            </a:endParaRPr>
          </a:p>
          <a:p>
            <a:pPr marR="0" lvl="0" defTabSz="914400" rtl="0" eaLnBrk="1" fontAlgn="auto" latinLnBrk="0" hangingPunct="1">
              <a:lnSpc>
                <a:spcPct val="100000"/>
              </a:lnSpc>
              <a:spcBef>
                <a:spcPts val="0"/>
              </a:spcBef>
              <a:spcAft>
                <a:spcPts val="0"/>
              </a:spcAft>
              <a:buClrTx/>
              <a:buSzTx/>
              <a:tabLst/>
              <a:defRPr/>
            </a:pPr>
            <a:br>
              <a:rPr lang="en-US" sz="1600" dirty="0">
                <a:solidFill>
                  <a:srgbClr val="273583"/>
                </a:solidFill>
                <a:latin typeface="Arial"/>
                <a:ea typeface="+mn-ea"/>
                <a:cs typeface="Helvetica"/>
              </a:rPr>
            </a:br>
            <a:r>
              <a:rPr kumimoji="0" lang="en-US" sz="1600" b="0" i="0" u="none" strike="noStrike" kern="1200" cap="none" spc="0" normalizeH="0" baseline="0" noProof="0" dirty="0">
                <a:ln>
                  <a:noFill/>
                </a:ln>
                <a:solidFill>
                  <a:srgbClr val="273583"/>
                </a:solidFill>
                <a:effectLst/>
                <a:uLnTx/>
                <a:uFillTx/>
                <a:latin typeface="Arial"/>
                <a:ea typeface="+mn-ea"/>
                <a:cs typeface="Helvetica"/>
              </a:rPr>
              <a:t>The funding is specifically for community </a:t>
            </a:r>
            <a:r>
              <a:rPr kumimoji="0" lang="en-US" sz="1600" b="0" i="0" u="none" strike="noStrike" kern="1200" cap="none" spc="0" normalizeH="0" baseline="0" noProof="0" dirty="0" err="1">
                <a:ln>
                  <a:noFill/>
                </a:ln>
                <a:solidFill>
                  <a:srgbClr val="273583"/>
                </a:solidFill>
                <a:effectLst/>
                <a:uLnTx/>
                <a:uFillTx/>
                <a:latin typeface="Arial"/>
                <a:ea typeface="+mn-ea"/>
                <a:cs typeface="Helvetica"/>
              </a:rPr>
              <a:t>organisations</a:t>
            </a:r>
            <a:r>
              <a:rPr kumimoji="0" lang="en-US" sz="1600" b="0" i="0" u="none" strike="noStrike" kern="1200" cap="none" spc="0" normalizeH="0" baseline="0" noProof="0" dirty="0">
                <a:ln>
                  <a:noFill/>
                </a:ln>
                <a:solidFill>
                  <a:srgbClr val="273583"/>
                </a:solidFill>
                <a:effectLst/>
                <a:uLnTx/>
                <a:uFillTx/>
                <a:latin typeface="Arial"/>
                <a:ea typeface="+mn-ea"/>
                <a:cs typeface="Helvetica"/>
              </a:rPr>
              <a:t> based in Leicester, Leicestershire and Rutland who are working with young people aged 10-19 years old. </a:t>
            </a:r>
            <a:br>
              <a:rPr kumimoji="0" lang="en-US" sz="1600" b="0" i="0" u="none" strike="noStrike" kern="1200" cap="none" spc="0" normalizeH="0" baseline="0" noProof="0" dirty="0">
                <a:ln>
                  <a:noFill/>
                </a:ln>
                <a:solidFill>
                  <a:srgbClr val="273583"/>
                </a:solidFill>
                <a:effectLst/>
                <a:uLnTx/>
                <a:uFillTx/>
                <a:latin typeface="Arial"/>
                <a:ea typeface="+mn-ea"/>
                <a:cs typeface="Helvetica"/>
              </a:rPr>
            </a:br>
            <a:br>
              <a:rPr kumimoji="0" lang="en-US" sz="1600" b="0" i="0" u="none" strike="noStrike" kern="1200" cap="none" spc="0" normalizeH="0" baseline="0" noProof="0" dirty="0">
                <a:ln>
                  <a:noFill/>
                </a:ln>
                <a:solidFill>
                  <a:srgbClr val="273583"/>
                </a:solidFill>
                <a:effectLst/>
                <a:uLnTx/>
                <a:uFillTx/>
                <a:latin typeface="Arial"/>
                <a:ea typeface="+mn-ea"/>
                <a:cs typeface="Helvetica"/>
              </a:rPr>
            </a:br>
            <a:r>
              <a:rPr kumimoji="0" lang="en-US" sz="1600" b="0" i="0" u="none" strike="noStrike" kern="1200" cap="none" spc="0" normalizeH="0" baseline="0" noProof="0" dirty="0">
                <a:ln>
                  <a:noFill/>
                </a:ln>
                <a:solidFill>
                  <a:srgbClr val="273583"/>
                </a:solidFill>
                <a:effectLst/>
                <a:uLnTx/>
                <a:uFillTx/>
                <a:latin typeface="Arial"/>
                <a:ea typeface="+mn-ea"/>
                <a:cs typeface="Helvetica"/>
              </a:rPr>
              <a:t>This could be: </a:t>
            </a:r>
            <a:br>
              <a:rPr kumimoji="0" lang="en-US" sz="1600" b="0" i="0" u="none" strike="noStrike" kern="1200" cap="none" spc="0" normalizeH="0" baseline="0" noProof="0" dirty="0">
                <a:ln>
                  <a:noFill/>
                </a:ln>
                <a:solidFill>
                  <a:srgbClr val="273583"/>
                </a:solidFill>
                <a:effectLst/>
                <a:uLnTx/>
                <a:uFillTx/>
                <a:latin typeface="Arial"/>
                <a:ea typeface="+mn-ea"/>
                <a:cs typeface="Helvetica"/>
              </a:rPr>
            </a:br>
            <a:endParaRPr kumimoji="0" lang="en-US" sz="1600" b="0" i="0" u="none" strike="noStrike" kern="1200" cap="none" spc="0" normalizeH="0" baseline="0" noProof="0" dirty="0">
              <a:ln>
                <a:noFill/>
              </a:ln>
              <a:solidFill>
                <a:srgbClr val="273583"/>
              </a:solidFill>
              <a:effectLst/>
              <a:uLnTx/>
              <a:uFillTx/>
              <a:latin typeface="Arial"/>
              <a:ea typeface="+mn-ea"/>
              <a:cs typeface="Helvetica"/>
            </a:endParaRP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273583"/>
                </a:solidFill>
                <a:latin typeface="Arial"/>
                <a:ea typeface="+mn-ea"/>
                <a:cs typeface="Helvetica"/>
              </a:rPr>
              <a:t>- </a:t>
            </a:r>
            <a:r>
              <a:rPr kumimoji="0" lang="en-US" sz="1600" b="0" i="0" u="none" strike="noStrike" kern="1200" cap="none" spc="0" normalizeH="0" baseline="0" noProof="0" dirty="0">
                <a:ln>
                  <a:noFill/>
                </a:ln>
                <a:solidFill>
                  <a:srgbClr val="273583"/>
                </a:solidFill>
                <a:effectLst/>
                <a:uLnTx/>
                <a:uFillTx/>
                <a:latin typeface="Arial"/>
                <a:ea typeface="+mn-ea"/>
                <a:cs typeface="Helvetica"/>
              </a:rPr>
              <a:t>Community based groups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Helvetica"/>
              </a:rPr>
              <a:t>- Grassroots </a:t>
            </a:r>
            <a:r>
              <a:rPr kumimoji="0" lang="en-GB" sz="1600" b="0" i="0" u="none" strike="noStrike" kern="1200" cap="none" spc="0" normalizeH="0" baseline="0" noProof="0" dirty="0">
                <a:ln>
                  <a:noFill/>
                </a:ln>
                <a:solidFill>
                  <a:srgbClr val="273583"/>
                </a:solidFill>
                <a:effectLst/>
                <a:uLnTx/>
                <a:uFillTx/>
                <a:latin typeface="Arial"/>
                <a:ea typeface="+mn-ea"/>
                <a:cs typeface="Helvetica"/>
              </a:rPr>
              <a:t>Organisations</a:t>
            </a:r>
            <a:r>
              <a:rPr kumimoji="0" lang="en-US" sz="1600" b="0" i="0" u="none" strike="noStrike" kern="1200" cap="none" spc="0" normalizeH="0" baseline="0" noProof="0" dirty="0">
                <a:ln>
                  <a:noFill/>
                </a:ln>
                <a:solidFill>
                  <a:srgbClr val="273583"/>
                </a:solidFill>
                <a:effectLst/>
                <a:uLnTx/>
                <a:uFillTx/>
                <a:latin typeface="Arial"/>
                <a:ea typeface="+mn-ea"/>
                <a:cs typeface="Helvetica"/>
              </a:rPr>
              <a:t> </a:t>
            </a:r>
            <a:endParaRPr kumimoji="0" lang="en-US" sz="1600" b="0" i="0" u="none" strike="noStrike" kern="1200" cap="none" spc="0" normalizeH="0" baseline="0" noProof="0" dirty="0">
              <a:ln>
                <a:noFill/>
              </a:ln>
              <a:solidFill>
                <a:srgbClr val="273583"/>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Helvetica"/>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Helvetica"/>
              </a:rPr>
              <a:t>- Registered Charities  </a:t>
            </a:r>
            <a:br>
              <a:rPr lang="en-US" sz="1600" dirty="0">
                <a:solidFill>
                  <a:srgbClr val="273583"/>
                </a:solidFill>
                <a:latin typeface="Arial"/>
                <a:ea typeface="+mn-ea"/>
                <a:cs typeface="Helvetica"/>
              </a:rPr>
            </a:br>
            <a:br>
              <a:rPr lang="en-US" sz="1600" dirty="0">
                <a:solidFill>
                  <a:srgbClr val="273583"/>
                </a:solidFill>
                <a:latin typeface="Arial"/>
                <a:ea typeface="+mn-ea"/>
                <a:cs typeface="Helvetica"/>
              </a:rPr>
            </a:br>
            <a:r>
              <a:rPr lang="en-US" sz="1600" dirty="0">
                <a:solidFill>
                  <a:srgbClr val="273583"/>
                </a:solidFill>
                <a:latin typeface="Arial"/>
                <a:ea typeface="+mn-ea"/>
                <a:cs typeface="Helvetica"/>
              </a:rPr>
              <a:t>- Sports Clubs </a:t>
            </a:r>
            <a:br>
              <a:rPr lang="en-US" sz="1600" dirty="0">
                <a:solidFill>
                  <a:srgbClr val="273583"/>
                </a:solidFill>
                <a:latin typeface="Arial"/>
                <a:ea typeface="+mn-ea"/>
                <a:cs typeface="Helvetica"/>
              </a:rPr>
            </a:br>
            <a:br>
              <a:rPr lang="en-US" sz="1600" dirty="0">
                <a:solidFill>
                  <a:srgbClr val="273583"/>
                </a:solidFill>
                <a:latin typeface="Arial"/>
                <a:ea typeface="+mn-ea"/>
                <a:cs typeface="Helvetica"/>
              </a:rPr>
            </a:br>
            <a:r>
              <a:rPr lang="en-US" sz="1600" dirty="0">
                <a:solidFill>
                  <a:srgbClr val="273583"/>
                </a:solidFill>
                <a:latin typeface="Arial"/>
                <a:ea typeface="+mn-ea"/>
                <a:cs typeface="Helvetica"/>
              </a:rPr>
              <a:t>- </a:t>
            </a:r>
            <a:r>
              <a:rPr kumimoji="0" lang="en-US" sz="1600" b="0" i="0" u="none" strike="noStrike" kern="1200" cap="none" spc="0" normalizeH="0" baseline="0" noProof="0" dirty="0">
                <a:ln>
                  <a:noFill/>
                </a:ln>
                <a:solidFill>
                  <a:srgbClr val="273583"/>
                </a:solidFill>
                <a:effectLst/>
                <a:uLnTx/>
                <a:uFillTx/>
                <a:latin typeface="Arial"/>
                <a:ea typeface="+mn-ea"/>
                <a:cs typeface="Helvetica"/>
              </a:rPr>
              <a:t>Youth Clubs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Helvetica"/>
            </a:endParaRP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algn="ctr"/>
            <a:r>
              <a:rPr lang="en-US" sz="1200" b="1">
                <a:solidFill>
                  <a:schemeClr val="bg1"/>
                </a:solidFill>
                <a:latin typeface="Helvetica" pitchFamily="2" charset="0"/>
              </a:rPr>
              <a:t>Your Communities</a:t>
            </a:r>
          </a:p>
          <a:p>
            <a:pPr algn="ctr"/>
            <a:r>
              <a:rPr lang="en-US" sz="1200" b="1">
                <a:solidFill>
                  <a:schemeClr val="bg1"/>
                </a:solidFill>
                <a:latin typeface="Helvetica" pitchFamily="2" charset="0"/>
              </a:rPr>
              <a:t>Your Commissioner</a:t>
            </a:r>
          </a:p>
          <a:p>
            <a:endParaRPr lang="en-US">
              <a:solidFill>
                <a:schemeClr val="bg1"/>
              </a:solidFill>
              <a:latin typeface="Helvetica" pitchFamily="2" charset="0"/>
            </a:endParaRPr>
          </a:p>
        </p:txBody>
      </p:sp>
      <p:sp>
        <p:nvSpPr>
          <p:cNvPr id="7" name="TextBox 6">
            <a:extLst>
              <a:ext uri="{FF2B5EF4-FFF2-40B4-BE49-F238E27FC236}">
                <a16:creationId xmlns:a16="http://schemas.microsoft.com/office/drawing/2014/main" id="{08B29D58-1F63-8249-BA1F-34AEB39ADA86}"/>
              </a:ext>
            </a:extLst>
          </p:cNvPr>
          <p:cNvSpPr txBox="1"/>
          <p:nvPr/>
        </p:nvSpPr>
        <p:spPr>
          <a:xfrm>
            <a:off x="9276573" y="6384759"/>
            <a:ext cx="2836718" cy="369332"/>
          </a:xfrm>
          <a:prstGeom prst="rect">
            <a:avLst/>
          </a:prstGeom>
          <a:noFill/>
        </p:spPr>
        <p:txBody>
          <a:bodyPr wrap="square" rtlCol="0">
            <a:spAutoFit/>
          </a:bodyPr>
          <a:lstStyle/>
          <a:p>
            <a:r>
              <a:rPr lang="en-US" b="1">
                <a:solidFill>
                  <a:schemeClr val="bg1"/>
                </a:solidFill>
                <a:latin typeface="Helvetica" pitchFamily="2" charset="0"/>
              </a:rPr>
              <a:t>www.leics.pcc.police.uk</a:t>
            </a: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8" name="TextBox 7">
            <a:extLst>
              <a:ext uri="{FF2B5EF4-FFF2-40B4-BE49-F238E27FC236}">
                <a16:creationId xmlns:a16="http://schemas.microsoft.com/office/drawing/2014/main" id="{8B4957E9-47E5-B940-B8AF-D8739ADC7E25}"/>
              </a:ext>
              <a:ext uri="{C183D7F6-B498-43B3-948B-1728B52AA6E4}">
                <adec:decorative xmlns:adec="http://schemas.microsoft.com/office/drawing/2017/decorative" val="1"/>
              </a:ext>
            </a:extLst>
          </p:cNvPr>
          <p:cNvSpPr txBox="1"/>
          <p:nvPr/>
        </p:nvSpPr>
        <p:spPr>
          <a:xfrm>
            <a:off x="311727" y="480930"/>
            <a:ext cx="3002973" cy="769441"/>
          </a:xfrm>
          <a:prstGeom prst="rect">
            <a:avLst/>
          </a:prstGeom>
          <a:noFill/>
        </p:spPr>
        <p:txBody>
          <a:bodyPr wrap="square" rtlCol="0">
            <a:spAutoFit/>
          </a:bodyPr>
          <a:lstStyle/>
          <a:p>
            <a:pPr algn="ctr"/>
            <a:endParaRPr lang="en-US" sz="4400" b="1">
              <a:solidFill>
                <a:schemeClr val="bg1"/>
              </a:solidFill>
              <a:latin typeface="Helvetica" pitchFamily="2" charset="0"/>
            </a:endParaRPr>
          </a:p>
        </p:txBody>
      </p:sp>
    </p:spTree>
    <p:extLst>
      <p:ext uri="{BB962C8B-B14F-4D97-AF65-F5344CB8AC3E}">
        <p14:creationId xmlns:p14="http://schemas.microsoft.com/office/powerpoint/2010/main" val="357650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3983470" y="382211"/>
            <a:ext cx="672465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9408B"/>
                </a:solidFill>
                <a:effectLst/>
                <a:uLnTx/>
                <a:uFillTx/>
                <a:latin typeface="Arial"/>
                <a:ea typeface="+mn-ea"/>
                <a:cs typeface="Helvetica"/>
              </a:rPr>
              <a:t>Process Before Submission </a:t>
            </a:r>
            <a:endParaRPr kumimoji="0" lang="en-US" sz="2400" b="1" i="0" u="sng" strike="noStrike" kern="1200" cap="none" spc="0" normalizeH="0" baseline="0" noProof="0" dirty="0">
              <a:ln>
                <a:noFill/>
              </a:ln>
              <a:solidFill>
                <a:srgbClr val="29408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Diagram 8" descr="Process before submission &#10;- Round Opens&#10;- Complete Application &#10;- Submit Application &#10;- Round Closes">
            <a:extLst>
              <a:ext uri="{FF2B5EF4-FFF2-40B4-BE49-F238E27FC236}">
                <a16:creationId xmlns:a16="http://schemas.microsoft.com/office/drawing/2014/main" id="{A5E5C678-E83C-4998-9D0F-7796F5B7A829}"/>
              </a:ext>
            </a:extLst>
          </p:cNvPr>
          <p:cNvGraphicFramePr/>
          <p:nvPr>
            <p:extLst>
              <p:ext uri="{D42A27DB-BD31-4B8C-83A1-F6EECF244321}">
                <p14:modId xmlns:p14="http://schemas.microsoft.com/office/powerpoint/2010/main" val="99639935"/>
              </p:ext>
            </p:extLst>
          </p:nvPr>
        </p:nvGraphicFramePr>
        <p:xfrm>
          <a:off x="4040885" y="-538175"/>
          <a:ext cx="7840054" cy="4351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1" descr="You will have approximately 4 weeks to complete your application from the date the round opens. &#10;contact the Commissioning team on opcc_commissioningteam@leics.police.uk with any questions. &#10;All documents related to the application process can be found on the OPCC website.&#10;&#10;Applications should be submitted to CSF@leics.pcc.pnn.gov.uk along with a completed 'Supporting Documents' Checklist, Eligibility Statement and all supporting documents. Applications submitted after the deadline will not be considered.&#10;">
            <a:extLst>
              <a:ext uri="{FF2B5EF4-FFF2-40B4-BE49-F238E27FC236}">
                <a16:creationId xmlns:a16="http://schemas.microsoft.com/office/drawing/2014/main" id="{61E0C0BA-2909-46C1-4E81-DC5DE1F6D4E8}"/>
              </a:ext>
            </a:extLst>
          </p:cNvPr>
          <p:cNvSpPr txBox="1"/>
          <p:nvPr/>
        </p:nvSpPr>
        <p:spPr>
          <a:xfrm>
            <a:off x="4042848" y="2353836"/>
            <a:ext cx="7979226" cy="206210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29408B"/>
                </a:solidFill>
                <a:latin typeface="Arial"/>
                <a:cs typeface="Arial"/>
              </a:rPr>
              <a:t>You will have approximately 3 weeks to complete your application from the date the round opens. During this time, you can contact the VAWG Programme Lead on </a:t>
            </a:r>
            <a:r>
              <a:rPr lang="en-GB" sz="1600" b="1" u="sng" dirty="0">
                <a:solidFill>
                  <a:srgbClr val="29408B"/>
                </a:solidFill>
                <a:latin typeface="Arial"/>
                <a:cs typeface="Arial"/>
              </a:rPr>
              <a:t>sharan.dhillon</a:t>
            </a:r>
            <a:r>
              <a:rPr lang="en-GB" sz="1600" b="1" u="sng" dirty="0">
                <a:solidFill>
                  <a:srgbClr val="29408B"/>
                </a:solidFill>
                <a:latin typeface="Arial"/>
                <a:cs typeface="Arial"/>
                <a:hlinkClick r:id="rId7">
                  <a:extLst>
                    <a:ext uri="{A12FA001-AC4F-418D-AE19-62706E023703}">
                      <ahyp:hlinkClr xmlns:ahyp="http://schemas.microsoft.com/office/drawing/2018/hyperlinkcolor" val="tx"/>
                    </a:ext>
                  </a:extLst>
                </a:hlinkClick>
              </a:rPr>
              <a:t>@leics.police.uk</a:t>
            </a:r>
            <a:r>
              <a:rPr lang="en-GB" sz="1600" b="1" dirty="0">
                <a:solidFill>
                  <a:srgbClr val="29408B"/>
                </a:solidFill>
                <a:latin typeface="Arial"/>
                <a:cs typeface="Arial"/>
              </a:rPr>
              <a:t>  </a:t>
            </a:r>
            <a:r>
              <a:rPr lang="en-GB" sz="1600" dirty="0">
                <a:solidFill>
                  <a:srgbClr val="29408B"/>
                </a:solidFill>
                <a:latin typeface="Arial"/>
                <a:cs typeface="Arial"/>
              </a:rPr>
              <a:t>with any questions. </a:t>
            </a:r>
          </a:p>
          <a:p>
            <a:endParaRPr lang="en-GB" sz="1600" dirty="0">
              <a:solidFill>
                <a:srgbClr val="29408B"/>
              </a:solidFill>
              <a:latin typeface="Arial"/>
              <a:cs typeface="Arial"/>
            </a:endParaRPr>
          </a:p>
          <a:p>
            <a:r>
              <a:rPr lang="en-GB" sz="1600" dirty="0">
                <a:solidFill>
                  <a:srgbClr val="29408B"/>
                </a:solidFill>
                <a:latin typeface="Arial"/>
                <a:cs typeface="Arial"/>
              </a:rPr>
              <a:t>All documents related to the application process can be found on the</a:t>
            </a:r>
            <a:r>
              <a:rPr lang="en-GB" sz="1600" dirty="0">
                <a:solidFill>
                  <a:srgbClr val="FF0000"/>
                </a:solidFill>
                <a:latin typeface="Arial"/>
                <a:cs typeface="Arial"/>
              </a:rPr>
              <a:t> </a:t>
            </a:r>
            <a:r>
              <a:rPr lang="en-GB" sz="1600" dirty="0">
                <a:solidFill>
                  <a:srgbClr val="29408B"/>
                </a:solidFill>
                <a:latin typeface="Arial"/>
                <a:cs typeface="Arial"/>
              </a:rPr>
              <a:t>OPCC website.</a:t>
            </a:r>
          </a:p>
          <a:p>
            <a:endParaRPr lang="en-GB" sz="1600" dirty="0">
              <a:solidFill>
                <a:srgbClr val="29408B"/>
              </a:solidFill>
              <a:latin typeface="Arial"/>
              <a:cs typeface="Arial"/>
            </a:endParaRPr>
          </a:p>
          <a:p>
            <a:r>
              <a:rPr lang="en-GB" sz="1600" dirty="0">
                <a:solidFill>
                  <a:srgbClr val="29408B"/>
                </a:solidFill>
                <a:latin typeface="Arial"/>
                <a:cs typeface="Arial"/>
              </a:rPr>
              <a:t>Applications should be submitted to </a:t>
            </a:r>
            <a:r>
              <a:rPr lang="en-GB" sz="1600" b="1" u="sng" dirty="0">
                <a:solidFill>
                  <a:srgbClr val="29408B"/>
                </a:solidFill>
                <a:latin typeface="Arial"/>
                <a:cs typeface="Arial"/>
              </a:rPr>
              <a:t>sharan.dhillon@leics.police.uk</a:t>
            </a:r>
            <a:r>
              <a:rPr lang="en-GB" sz="1600" dirty="0">
                <a:solidFill>
                  <a:srgbClr val="29408B"/>
                </a:solidFill>
                <a:latin typeface="Arial"/>
                <a:cs typeface="Arial"/>
              </a:rPr>
              <a:t>. Applications submitted after the deadline will not be considered.</a:t>
            </a:r>
            <a:endParaRPr lang="en-GB" sz="1600" dirty="0">
              <a:solidFill>
                <a:srgbClr val="29408B"/>
              </a:solidFill>
              <a:cs typeface="Calibri"/>
            </a:endParaRP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Tree>
    <p:extLst>
      <p:ext uri="{BB962C8B-B14F-4D97-AF65-F5344CB8AC3E}">
        <p14:creationId xmlns:p14="http://schemas.microsoft.com/office/powerpoint/2010/main" val="122342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09E52E5-808F-44AB-B325-71B72A544454}"/>
              </a:ext>
            </a:extLst>
          </p:cNvPr>
          <p:cNvSpPr txBox="1">
            <a:spLocks noGrp="1"/>
          </p:cNvSpPr>
          <p:nvPr>
            <p:ph type="title" idx="4294967295"/>
          </p:nvPr>
        </p:nvSpPr>
        <p:spPr>
          <a:xfrm>
            <a:off x="4091851" y="378101"/>
            <a:ext cx="7286625" cy="4647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73583"/>
                </a:solidFill>
                <a:effectLst/>
                <a:uLnTx/>
                <a:uFillTx/>
                <a:latin typeface="Arial"/>
                <a:ea typeface="+mn-ea"/>
                <a:cs typeface="Arial"/>
              </a:rPr>
              <a:t>Submitting an Application - </a:t>
            </a:r>
            <a:r>
              <a:rPr kumimoji="0" lang="en-US" sz="2400" b="1" i="0" u="sng" strike="noStrike" kern="1200" cap="none" spc="0" normalizeH="0" baseline="0" noProof="0" dirty="0">
                <a:ln>
                  <a:noFill/>
                </a:ln>
                <a:solidFill>
                  <a:srgbClr val="273583"/>
                </a:solidFill>
                <a:effectLst/>
                <a:uLnTx/>
                <a:uFillTx/>
                <a:latin typeface="Arial"/>
                <a:ea typeface="+mn-ea"/>
                <a:cs typeface="Helvetica"/>
              </a:rPr>
              <a:t>Common Mistakes </a:t>
            </a:r>
            <a:endParaRPr kumimoji="0" lang="en-US" sz="1800" b="0" i="0" u="none" strike="noStrike" kern="1200" cap="none" spc="0" normalizeH="0" baseline="0" noProof="0" dirty="0">
              <a:ln>
                <a:noFill/>
              </a:ln>
              <a:solidFill>
                <a:srgbClr val="273583"/>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273583"/>
              </a:solidFill>
              <a:effectLst/>
              <a:uLnTx/>
              <a:uFillTx/>
              <a:latin typeface="Arial"/>
              <a:ea typeface="+mn-ea"/>
              <a:cs typeface="Helvetica"/>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Helvetica"/>
              </a:rPr>
              <a:t>- Using the incorrect application form</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Helvetica"/>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Arial"/>
              </a:rPr>
              <a:t>- Submitting the application after the deadline</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Arial"/>
              </a:rPr>
              <a:t>- Failing to answer all questions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Arial"/>
              </a:rPr>
              <a:t>- Failing to </a:t>
            </a:r>
            <a:r>
              <a:rPr lang="en-US" sz="1600" dirty="0">
                <a:solidFill>
                  <a:srgbClr val="273583"/>
                </a:solidFill>
                <a:latin typeface="Arial"/>
                <a:ea typeface="+mn-ea"/>
                <a:cs typeface="Arial"/>
              </a:rPr>
              <a:t>provide examples of work you have previously done </a:t>
            </a:r>
            <a:br>
              <a:rPr lang="en-US" sz="1600" dirty="0">
                <a:solidFill>
                  <a:srgbClr val="273583"/>
                </a:solidFill>
                <a:latin typeface="Arial"/>
                <a:ea typeface="+mn-ea"/>
                <a:cs typeface="Arial"/>
              </a:rPr>
            </a:br>
            <a:endParaRPr kumimoji="0" lang="en-US" sz="1600" b="0" i="0" u="none" strike="noStrike" kern="1200" cap="none" spc="0" normalizeH="0" baseline="0" noProof="0" dirty="0">
              <a:ln>
                <a:noFill/>
              </a:ln>
              <a:solidFill>
                <a:srgbClr val="273583"/>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Arial"/>
              </a:rPr>
              <a:t>- Failing to provide supporting </a:t>
            </a:r>
            <a:r>
              <a:rPr lang="en-US" sz="1600" dirty="0">
                <a:solidFill>
                  <a:srgbClr val="273583"/>
                </a:solidFill>
                <a:latin typeface="Arial"/>
                <a:ea typeface="+mn-ea"/>
                <a:cs typeface="Arial"/>
              </a:rPr>
              <a:t>evidence you make reference to in the application</a:t>
            </a:r>
            <a:endParaRPr kumimoji="0" lang="en-US" sz="1600" b="0" i="0" u="none" strike="noStrike" kern="1200" cap="none" spc="0" normalizeH="0" baseline="0" noProof="0" dirty="0">
              <a:ln>
                <a:noFill/>
              </a:ln>
              <a:solidFill>
                <a:srgbClr val="273583"/>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73583"/>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73583"/>
                </a:solidFill>
                <a:effectLst/>
                <a:uLnTx/>
                <a:uFillTx/>
                <a:latin typeface="Arial"/>
                <a:ea typeface="+mn-ea"/>
                <a:cs typeface="Arial"/>
              </a:rPr>
              <a:t>- Including links to sources as a way of providing further information</a:t>
            </a:r>
            <a:br>
              <a:rPr kumimoji="0" lang="en-US" sz="1600" b="0" i="0" u="none" strike="noStrike" kern="1200" cap="none" spc="0" normalizeH="0" baseline="0" noProof="0" dirty="0">
                <a:ln>
                  <a:noFill/>
                </a:ln>
                <a:solidFill>
                  <a:srgbClr val="273583"/>
                </a:solidFill>
                <a:effectLst/>
                <a:uLnTx/>
                <a:uFillTx/>
                <a:latin typeface="Arial"/>
                <a:ea typeface="+mn-ea"/>
                <a:cs typeface="Arial"/>
              </a:rPr>
            </a:br>
            <a:br>
              <a:rPr kumimoji="0" lang="en-US" sz="1600" b="0" i="0" u="none" strike="noStrike" kern="1200" cap="none" spc="0" normalizeH="0" baseline="0" noProof="0" dirty="0">
                <a:ln>
                  <a:noFill/>
                </a:ln>
                <a:solidFill>
                  <a:srgbClr val="273583"/>
                </a:solidFill>
                <a:effectLst/>
                <a:uLnTx/>
                <a:uFillTx/>
                <a:latin typeface="Arial"/>
                <a:ea typeface="+mn-ea"/>
                <a:cs typeface="Arial"/>
              </a:rPr>
            </a:br>
            <a:r>
              <a:rPr kumimoji="0" lang="en-US" sz="1600" b="0" i="0" u="none" strike="noStrike" kern="1200" cap="none" spc="0" normalizeH="0" baseline="0" noProof="0" dirty="0">
                <a:ln>
                  <a:noFill/>
                </a:ln>
                <a:solidFill>
                  <a:srgbClr val="273583"/>
                </a:solidFill>
                <a:effectLst/>
                <a:uLnTx/>
                <a:uFillTx/>
                <a:latin typeface="Arial"/>
                <a:ea typeface="+mn-ea"/>
                <a:cs typeface="Arial"/>
              </a:rPr>
              <a:t>- Assume that the person grading the application knows about your </a:t>
            </a:r>
            <a:r>
              <a:rPr kumimoji="0" lang="en-US" sz="1600" b="0" i="0" u="none" strike="noStrike" kern="1200" cap="none" spc="0" normalizeH="0" baseline="0" noProof="0" dirty="0" err="1">
                <a:ln>
                  <a:noFill/>
                </a:ln>
                <a:solidFill>
                  <a:srgbClr val="273583"/>
                </a:solidFill>
                <a:effectLst/>
                <a:uLnTx/>
                <a:uFillTx/>
                <a:latin typeface="Arial"/>
                <a:ea typeface="+mn-ea"/>
                <a:cs typeface="Arial"/>
              </a:rPr>
              <a:t>organisation</a:t>
            </a:r>
            <a:r>
              <a:rPr lang="en-US" sz="1600" dirty="0">
                <a:solidFill>
                  <a:srgbClr val="273583"/>
                </a:solidFill>
                <a:latin typeface="Arial"/>
                <a:ea typeface="+mn-ea"/>
                <a:cs typeface="Arial"/>
              </a:rPr>
              <a:t>/ provision</a:t>
            </a:r>
            <a:br>
              <a:rPr kumimoji="0" lang="en-US" sz="1600" b="0" i="0" u="none" strike="noStrike" kern="1200" cap="none" spc="0" normalizeH="0" baseline="0" noProof="0" dirty="0">
                <a:ln>
                  <a:noFill/>
                </a:ln>
                <a:solidFill>
                  <a:srgbClr val="273583"/>
                </a:solidFill>
                <a:effectLst/>
                <a:uLnTx/>
                <a:uFillTx/>
                <a:latin typeface="Arial"/>
                <a:ea typeface="+mn-ea"/>
                <a:cs typeface="Arial"/>
              </a:rPr>
            </a:br>
            <a:endParaRPr kumimoji="0" lang="en-US" sz="1600" b="0" i="0" u="none" strike="noStrike" kern="1200" cap="none" spc="0" normalizeH="0" baseline="0" noProof="0" dirty="0">
              <a:ln>
                <a:noFill/>
              </a:ln>
              <a:solidFill>
                <a:srgbClr val="273583"/>
              </a:solidFill>
              <a:effectLst/>
              <a:uLnTx/>
              <a:uFillTx/>
              <a:latin typeface="Arial"/>
              <a:ea typeface="+mn-ea"/>
              <a:cs typeface="Arial"/>
            </a:endParaRP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algn="ctr"/>
            <a:r>
              <a:rPr lang="en-US" sz="1200" b="1">
                <a:solidFill>
                  <a:schemeClr val="bg1"/>
                </a:solidFill>
                <a:latin typeface="Helvetica" pitchFamily="2" charset="0"/>
              </a:rPr>
              <a:t>Your Communities</a:t>
            </a:r>
          </a:p>
          <a:p>
            <a:pPr algn="ctr"/>
            <a:r>
              <a:rPr lang="en-US" sz="1200" b="1">
                <a:solidFill>
                  <a:schemeClr val="bg1"/>
                </a:solidFill>
                <a:latin typeface="Helvetica" pitchFamily="2" charset="0"/>
              </a:rPr>
              <a:t>Your Commissioner</a:t>
            </a:r>
          </a:p>
          <a:p>
            <a:endParaRPr lang="en-US">
              <a:solidFill>
                <a:schemeClr val="bg1"/>
              </a:solidFill>
              <a:latin typeface="Helvetica" pitchFamily="2" charset="0"/>
            </a:endParaRPr>
          </a:p>
        </p:txBody>
      </p:sp>
      <p:sp>
        <p:nvSpPr>
          <p:cNvPr id="7" name="TextBox 6">
            <a:extLst>
              <a:ext uri="{FF2B5EF4-FFF2-40B4-BE49-F238E27FC236}">
                <a16:creationId xmlns:a16="http://schemas.microsoft.com/office/drawing/2014/main" id="{08B29D58-1F63-8249-BA1F-34AEB39ADA86}"/>
              </a:ext>
            </a:extLst>
          </p:cNvPr>
          <p:cNvSpPr txBox="1"/>
          <p:nvPr/>
        </p:nvSpPr>
        <p:spPr>
          <a:xfrm>
            <a:off x="9276573" y="6384759"/>
            <a:ext cx="2836718" cy="369332"/>
          </a:xfrm>
          <a:prstGeom prst="rect">
            <a:avLst/>
          </a:prstGeom>
          <a:noFill/>
        </p:spPr>
        <p:txBody>
          <a:bodyPr wrap="square" rtlCol="0">
            <a:spAutoFit/>
          </a:bodyPr>
          <a:lstStyle/>
          <a:p>
            <a:r>
              <a:rPr lang="en-US" b="1">
                <a:solidFill>
                  <a:schemeClr val="bg1"/>
                </a:solidFill>
                <a:latin typeface="Helvetica" pitchFamily="2" charset="0"/>
              </a:rPr>
              <a:t>www.leics.pcc.police.uk</a:t>
            </a:r>
          </a:p>
        </p:txBody>
      </p:sp>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30803"/>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Tree>
    <p:extLst>
      <p:ext uri="{BB962C8B-B14F-4D97-AF65-F5344CB8AC3E}">
        <p14:creationId xmlns:p14="http://schemas.microsoft.com/office/powerpoint/2010/main" val="39001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337EF1-5E35-7948-91FC-31385DF09B01}"/>
              </a:ext>
            </a:extLst>
          </p:cNvPr>
          <p:cNvSpPr txBox="1">
            <a:spLocks noGrp="1"/>
          </p:cNvSpPr>
          <p:nvPr>
            <p:ph type="title" idx="4294967295"/>
          </p:nvPr>
        </p:nvSpPr>
        <p:spPr>
          <a:xfrm>
            <a:off x="4107403" y="412501"/>
            <a:ext cx="7556516" cy="53860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73583"/>
                </a:solidFill>
                <a:effectLst/>
                <a:uLnTx/>
                <a:uFillTx/>
                <a:latin typeface="Arial"/>
                <a:ea typeface="+mn-ea"/>
                <a:cs typeface="Arial"/>
              </a:rPr>
              <a:t>Submitting an Application - General Tips</a:t>
            </a:r>
            <a:endParaRPr kumimoji="0" lang="en-US" sz="1800" b="0" i="0" u="none" strike="noStrike" kern="1200" cap="none" spc="0" normalizeH="0" baseline="0" noProof="0" dirty="0">
              <a:ln>
                <a:noFill/>
              </a:ln>
              <a:solidFill>
                <a:srgbClr val="273583"/>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273583"/>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93C86"/>
                </a:solidFill>
                <a:effectLst/>
                <a:uLnTx/>
                <a:uFillTx/>
                <a:latin typeface="Arial"/>
                <a:ea typeface="+mn-ea"/>
                <a:cs typeface="Arial"/>
              </a:rPr>
              <a:t>- Be clear and concise </a:t>
            </a:r>
            <a:br>
              <a:rPr kumimoji="0" lang="en-US" sz="1600" b="0" i="0" u="none" strike="noStrike" kern="1200" cap="none" spc="0" normalizeH="0" baseline="0" noProof="0" dirty="0">
                <a:ln>
                  <a:noFill/>
                </a:ln>
                <a:solidFill>
                  <a:srgbClr val="293C86"/>
                </a:solidFill>
                <a:effectLst/>
                <a:uLnTx/>
                <a:uFillTx/>
                <a:latin typeface="Arial"/>
                <a:ea typeface="+mn-ea"/>
                <a:cs typeface="Arial"/>
              </a:rPr>
            </a:br>
            <a:endParaRPr kumimoji="0" lang="en-US" sz="1600" b="0" i="0" u="none" strike="noStrike" kern="1200" cap="none" spc="0" normalizeH="0" baseline="0" noProof="0" dirty="0">
              <a:ln>
                <a:noFill/>
              </a:ln>
              <a:solidFill>
                <a:srgbClr val="293C86"/>
              </a:solidFill>
              <a:effectLst/>
              <a:uLnTx/>
              <a:uFillTx/>
              <a:latin typeface="Arial"/>
              <a:ea typeface="+mn-lt"/>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93C86"/>
                </a:solidFill>
                <a:effectLst/>
                <a:uLnTx/>
                <a:uFillTx/>
                <a:latin typeface="Arial"/>
                <a:ea typeface="+mn-lt"/>
                <a:cs typeface="Arial"/>
              </a:rPr>
              <a:t>- Label paragraphs to correspond with each requirement</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93C86"/>
              </a:solidFill>
              <a:effectLst/>
              <a:uLnTx/>
              <a:uFillTx/>
              <a:latin typeface="Arial"/>
              <a:ea typeface="+mn-lt"/>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93C86"/>
                </a:solidFill>
                <a:effectLst/>
                <a:uLnTx/>
                <a:uFillTx/>
                <a:latin typeface="Arial"/>
                <a:ea typeface="+mn-lt"/>
                <a:cs typeface="Arial"/>
              </a:rPr>
              <a:t>- Read and understand the purpose of the question </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93C86"/>
              </a:solidFill>
              <a:effectLst/>
              <a:uLnTx/>
              <a:uFillTx/>
              <a:latin typeface="Arial"/>
              <a:ea typeface="+mn-lt"/>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293C86"/>
                </a:solidFill>
                <a:effectLst/>
                <a:uLnTx/>
                <a:uFillTx/>
                <a:latin typeface="Arial"/>
                <a:ea typeface="+mn-lt"/>
                <a:cs typeface="Arial"/>
              </a:rPr>
              <a:t>- Read through the guidance notes </a:t>
            </a:r>
            <a:br>
              <a:rPr kumimoji="0" lang="en-US" sz="1600" b="0" i="0" u="none" strike="noStrike" kern="1200" cap="none" spc="0" normalizeH="0" baseline="0" noProof="0" dirty="0">
                <a:ln>
                  <a:noFill/>
                </a:ln>
                <a:solidFill>
                  <a:srgbClr val="293C86"/>
                </a:solidFill>
                <a:effectLst/>
                <a:uLnTx/>
                <a:uFillTx/>
                <a:latin typeface="Arial"/>
                <a:ea typeface="+mn-lt"/>
                <a:cs typeface="Arial"/>
              </a:rPr>
            </a:br>
            <a:br>
              <a:rPr kumimoji="0" lang="en-US" sz="1600" b="0" i="0" u="none" strike="noStrike" kern="1200" cap="none" spc="0" normalizeH="0" baseline="0" noProof="0" dirty="0">
                <a:ln>
                  <a:noFill/>
                </a:ln>
                <a:solidFill>
                  <a:srgbClr val="273583"/>
                </a:solidFill>
                <a:effectLst/>
                <a:uLnTx/>
                <a:uFillTx/>
                <a:latin typeface="Arial"/>
                <a:ea typeface="+mn-ea"/>
                <a:cs typeface="Arial"/>
              </a:rPr>
            </a:br>
            <a:r>
              <a:rPr kumimoji="0" lang="en-US" sz="1600" b="0" i="0" u="none" strike="noStrike" kern="1200" cap="none" spc="0" normalizeH="0" baseline="0" noProof="0" dirty="0">
                <a:ln>
                  <a:noFill/>
                </a:ln>
                <a:solidFill>
                  <a:srgbClr val="273583"/>
                </a:solidFill>
                <a:effectLst/>
                <a:uLnTx/>
                <a:uFillTx/>
                <a:latin typeface="Arial"/>
                <a:ea typeface="+mn-ea"/>
                <a:cs typeface="Arial"/>
              </a:rPr>
              <a:t>- </a:t>
            </a:r>
            <a:r>
              <a:rPr kumimoji="0" lang="en-GB" sz="1600" b="0" i="0" u="none" strike="noStrike" kern="1200" cap="none" spc="0" normalizeH="0" baseline="0" noProof="0" dirty="0">
                <a:ln>
                  <a:noFill/>
                </a:ln>
                <a:solidFill>
                  <a:srgbClr val="273583"/>
                </a:solidFill>
                <a:effectLst/>
                <a:uLnTx/>
                <a:uFillTx/>
                <a:latin typeface="Arial"/>
                <a:ea typeface="+mn-ea"/>
                <a:cs typeface="Arial"/>
              </a:rPr>
              <a:t>Assume that the person grading your application knows nothing about your organisation and provision</a:t>
            </a:r>
            <a:br>
              <a:rPr lang="en-US" sz="1600" dirty="0">
                <a:solidFill>
                  <a:srgbClr val="273583"/>
                </a:solidFill>
                <a:latin typeface="Arial"/>
                <a:ea typeface="+mn-ea"/>
                <a:cs typeface="Arial"/>
              </a:rPr>
            </a:br>
            <a:br>
              <a:rPr lang="en-US" sz="1600" dirty="0">
                <a:solidFill>
                  <a:srgbClr val="273583"/>
                </a:solidFill>
                <a:latin typeface="Arial"/>
                <a:ea typeface="+mn-ea"/>
                <a:cs typeface="Arial"/>
              </a:rPr>
            </a:br>
            <a:r>
              <a:rPr lang="en-US" sz="1600" dirty="0">
                <a:solidFill>
                  <a:srgbClr val="273583"/>
                </a:solidFill>
                <a:latin typeface="Arial"/>
                <a:ea typeface="+mn-ea"/>
                <a:cs typeface="Arial"/>
              </a:rPr>
              <a:t>- Avoid last minute issues by submitting before the deadline</a:t>
            </a:r>
            <a:br>
              <a:rPr lang="en-US" sz="1600" dirty="0">
                <a:solidFill>
                  <a:srgbClr val="273583"/>
                </a:solidFill>
                <a:latin typeface="Arial"/>
                <a:ea typeface="+mn-ea"/>
                <a:cs typeface="Arial"/>
              </a:rPr>
            </a:br>
            <a:br>
              <a:rPr lang="en-US" sz="1600" dirty="0">
                <a:solidFill>
                  <a:srgbClr val="273583"/>
                </a:solidFill>
                <a:latin typeface="Arial"/>
                <a:ea typeface="+mn-ea"/>
                <a:cs typeface="Arial"/>
              </a:rPr>
            </a:br>
            <a:r>
              <a:rPr lang="en-US" sz="1600" dirty="0">
                <a:solidFill>
                  <a:srgbClr val="273583"/>
                </a:solidFill>
                <a:latin typeface="Arial"/>
                <a:ea typeface="+mn-ea"/>
                <a:cs typeface="Arial"/>
              </a:rPr>
              <a:t>- Ensure all sections are completed</a:t>
            </a:r>
            <a:br>
              <a:rPr lang="en-US" sz="1600" dirty="0">
                <a:solidFill>
                  <a:srgbClr val="273583"/>
                </a:solidFill>
                <a:latin typeface="Arial"/>
                <a:ea typeface="+mn-ea"/>
                <a:cs typeface="Arial"/>
              </a:rPr>
            </a:br>
            <a:br>
              <a:rPr lang="en-US" sz="1600" dirty="0">
                <a:solidFill>
                  <a:srgbClr val="273583"/>
                </a:solidFill>
                <a:latin typeface="Arial"/>
                <a:ea typeface="+mn-ea"/>
                <a:cs typeface="Arial"/>
              </a:rPr>
            </a:br>
            <a:r>
              <a:rPr lang="en-US" sz="1600" dirty="0">
                <a:solidFill>
                  <a:srgbClr val="273583"/>
                </a:solidFill>
                <a:latin typeface="Arial"/>
                <a:ea typeface="+mn-ea"/>
                <a:cs typeface="Arial"/>
              </a:rPr>
              <a:t>- Don’t go over the word count per question</a:t>
            </a:r>
            <a:br>
              <a:rPr kumimoji="0" lang="en-US" sz="1600" b="0" i="0" u="none" strike="noStrike" kern="1200" cap="none" spc="0" normalizeH="0" baseline="0" noProof="0" dirty="0">
                <a:ln>
                  <a:noFill/>
                </a:ln>
                <a:solidFill>
                  <a:srgbClr val="273583"/>
                </a:solidFill>
                <a:effectLst/>
                <a:uLnTx/>
                <a:uFillTx/>
                <a:latin typeface="Arial"/>
                <a:ea typeface="+mn-ea"/>
                <a:cs typeface="Arial"/>
              </a:rPr>
            </a:br>
            <a:br>
              <a:rPr kumimoji="0" lang="en-US" sz="1600" b="0" i="0" u="none" strike="noStrike" kern="1200" cap="none" spc="0" normalizeH="0" baseline="0" noProof="0" dirty="0">
                <a:ln>
                  <a:noFill/>
                </a:ln>
                <a:solidFill>
                  <a:srgbClr val="293C86"/>
                </a:solidFill>
                <a:effectLst/>
                <a:uLnTx/>
                <a:uFillTx/>
                <a:latin typeface="Arial"/>
                <a:ea typeface="+mn-lt"/>
                <a:cs typeface="Arial"/>
              </a:rPr>
            </a:br>
            <a:endParaRPr kumimoji="0" lang="en-US" sz="1600" b="0" i="0" u="none" strike="noStrike" kern="1200" cap="none" spc="0" normalizeH="0" baseline="0" noProof="0" dirty="0">
              <a:ln>
                <a:noFill/>
              </a:ln>
              <a:solidFill>
                <a:srgbClr val="293C86"/>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93C86"/>
              </a:solidFill>
              <a:effectLst/>
              <a:uLnTx/>
              <a:uFillTx/>
              <a:latin typeface="Arial"/>
              <a:ea typeface="+mn-lt"/>
              <a:cs typeface="Arial"/>
            </a:endParaRPr>
          </a:p>
        </p:txBody>
      </p:sp>
      <p:sp>
        <p:nvSpPr>
          <p:cNvPr id="5" name="TextBox 4">
            <a:extLst>
              <a:ext uri="{FF2B5EF4-FFF2-40B4-BE49-F238E27FC236}">
                <a16:creationId xmlns:a16="http://schemas.microsoft.com/office/drawing/2014/main" id="{CD7C1043-1434-4840-ABC3-0640DFFDAFB5}"/>
              </a:ext>
            </a:extLst>
          </p:cNvPr>
          <p:cNvSpPr txBox="1"/>
          <p:nvPr/>
        </p:nvSpPr>
        <p:spPr>
          <a:xfrm>
            <a:off x="-349970" y="6388746"/>
            <a:ext cx="2600077" cy="738664"/>
          </a:xfrm>
          <a:prstGeom prst="rect">
            <a:avLst/>
          </a:prstGeom>
          <a:noFill/>
        </p:spPr>
        <p:txBody>
          <a:bodyPr wrap="square" rtlCol="0">
            <a:spAutoFit/>
          </a:bodyPr>
          <a:lstStyle/>
          <a:p>
            <a:pPr algn="ctr"/>
            <a:r>
              <a:rPr lang="en-US" sz="1200" b="1">
                <a:solidFill>
                  <a:schemeClr val="bg1"/>
                </a:solidFill>
                <a:latin typeface="Helvetica" pitchFamily="2" charset="0"/>
              </a:rPr>
              <a:t>Your Communities</a:t>
            </a:r>
          </a:p>
          <a:p>
            <a:pPr algn="ctr"/>
            <a:r>
              <a:rPr lang="en-US" sz="1200" b="1">
                <a:solidFill>
                  <a:schemeClr val="bg1"/>
                </a:solidFill>
                <a:latin typeface="Helvetica" pitchFamily="2" charset="0"/>
              </a:rPr>
              <a:t>Your Commissioner</a:t>
            </a:r>
          </a:p>
          <a:p>
            <a:endParaRPr lang="en-US">
              <a:solidFill>
                <a:schemeClr val="bg1"/>
              </a:solidFill>
              <a:latin typeface="Helvetica" pitchFamily="2" charset="0"/>
            </a:endParaRPr>
          </a:p>
        </p:txBody>
      </p:sp>
      <p:sp>
        <p:nvSpPr>
          <p:cNvPr id="7" name="TextBox 6">
            <a:extLst>
              <a:ext uri="{FF2B5EF4-FFF2-40B4-BE49-F238E27FC236}">
                <a16:creationId xmlns:a16="http://schemas.microsoft.com/office/drawing/2014/main" id="{08B29D58-1F63-8249-BA1F-34AEB39ADA86}"/>
              </a:ext>
            </a:extLst>
          </p:cNvPr>
          <p:cNvSpPr txBox="1"/>
          <p:nvPr/>
        </p:nvSpPr>
        <p:spPr>
          <a:xfrm>
            <a:off x="9276573" y="6384759"/>
            <a:ext cx="2836718" cy="369332"/>
          </a:xfrm>
          <a:prstGeom prst="rect">
            <a:avLst/>
          </a:prstGeom>
          <a:noFill/>
        </p:spPr>
        <p:txBody>
          <a:bodyPr wrap="square" rtlCol="0">
            <a:spAutoFit/>
          </a:bodyPr>
          <a:lstStyle/>
          <a:p>
            <a:r>
              <a:rPr lang="en-US" b="1">
                <a:solidFill>
                  <a:schemeClr val="bg1"/>
                </a:solidFill>
                <a:latin typeface="Helvetica" pitchFamily="2" charset="0"/>
              </a:rPr>
              <a:t>www.leics.pcc.police.uk</a:t>
            </a:r>
          </a:p>
        </p:txBody>
      </p:sp>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Tree>
    <p:extLst>
      <p:ext uri="{BB962C8B-B14F-4D97-AF65-F5344CB8AC3E}">
        <p14:creationId xmlns:p14="http://schemas.microsoft.com/office/powerpoint/2010/main" val="401916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3782292" y="0"/>
            <a:ext cx="8409708" cy="6858000"/>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CB30C8A-8073-E64B-8B50-C82F1097B175}"/>
              </a:ext>
            </a:extLst>
          </p:cNvPr>
          <p:cNvSpPr txBox="1">
            <a:spLocks noGrp="1"/>
          </p:cNvSpPr>
          <p:nvPr>
            <p:ph type="title" idx="4294967295"/>
          </p:nvPr>
        </p:nvSpPr>
        <p:spPr>
          <a:xfrm>
            <a:off x="4219474" y="2372414"/>
            <a:ext cx="7279150"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chemeClr val="bg1"/>
                </a:solidFill>
                <a:effectLst/>
                <a:uLnTx/>
                <a:uFillTx/>
                <a:latin typeface="Arial"/>
                <a:ea typeface="+mn-ea"/>
                <a:cs typeface="Helvetica"/>
              </a:rPr>
              <a:t> </a:t>
            </a:r>
            <a:r>
              <a:rPr kumimoji="0" lang="en-US" sz="6000" b="1" i="0" u="none" strike="noStrike" kern="1200" cap="none" spc="300" normalizeH="0" baseline="0" noProof="0" dirty="0">
                <a:ln>
                  <a:noFill/>
                </a:ln>
                <a:solidFill>
                  <a:schemeClr val="bg1"/>
                </a:solidFill>
                <a:effectLst/>
                <a:uLnTx/>
                <a:uFillTx/>
                <a:latin typeface="Arial"/>
                <a:ea typeface="+mn-ea"/>
                <a:cs typeface="Helvetica"/>
              </a:rPr>
              <a:t>APPLICATION QUESTIONS </a:t>
            </a:r>
            <a:r>
              <a:rPr kumimoji="0" lang="en-US" sz="6600" b="1" i="0" u="none" strike="noStrike" kern="1200" cap="none" spc="300" normalizeH="0" baseline="0" noProof="0" dirty="0">
                <a:ln>
                  <a:noFill/>
                </a:ln>
                <a:solidFill>
                  <a:schemeClr val="bg1"/>
                </a:solidFill>
                <a:effectLst/>
                <a:uLnTx/>
                <a:uFillTx/>
                <a:latin typeface="Helvetica"/>
                <a:ea typeface="+mn-ea"/>
                <a:cs typeface="Helvetica"/>
              </a:rPr>
              <a:t> </a:t>
            </a:r>
            <a:endParaRPr kumimoji="0" lang="en-US" sz="6600" b="1" i="0" u="none" strike="noStrike" kern="1200" cap="none" spc="300" normalizeH="0" baseline="0" noProof="0" dirty="0">
              <a:ln>
                <a:noFill/>
              </a:ln>
              <a:solidFill>
                <a:schemeClr val="bg1"/>
              </a:solidFill>
              <a:effectLst/>
              <a:uLnTx/>
              <a:uFillTx/>
              <a:latin typeface="Helvetica" pitchFamily="2" charset="0"/>
              <a:ea typeface="+mn-ea"/>
              <a:cs typeface="+mn-cs"/>
            </a:endParaRPr>
          </a:p>
        </p:txBody>
      </p:sp>
      <p:pic>
        <p:nvPicPr>
          <p:cNvPr id="12" name="Picture 11" descr="OPCC Logo">
            <a:extLst>
              <a:ext uri="{FF2B5EF4-FFF2-40B4-BE49-F238E27FC236}">
                <a16:creationId xmlns:a16="http://schemas.microsoft.com/office/drawing/2014/main" id="{6283F18F-4236-B546-B5AB-DFFA86650668}"/>
              </a:ext>
            </a:extLst>
          </p:cNvPr>
          <p:cNvPicPr>
            <a:picLocks noChangeAspect="1"/>
          </p:cNvPicPr>
          <p:nvPr/>
        </p:nvPicPr>
        <p:blipFill>
          <a:blip r:embed="rId2"/>
          <a:stretch>
            <a:fillRect/>
          </a:stretch>
        </p:blipFill>
        <p:spPr>
          <a:xfrm>
            <a:off x="72686" y="1338540"/>
            <a:ext cx="3540913" cy="3742500"/>
          </a:xfrm>
          <a:prstGeom prst="rect">
            <a:avLst/>
          </a:prstGeom>
        </p:spPr>
      </p:pic>
    </p:spTree>
    <p:extLst>
      <p:ext uri="{BB962C8B-B14F-4D97-AF65-F5344CB8AC3E}">
        <p14:creationId xmlns:p14="http://schemas.microsoft.com/office/powerpoint/2010/main" val="374727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CC0D2-09A7-E145-8510-6440AF0447C8}"/>
              </a:ext>
              <a:ext uri="{C183D7F6-B498-43B3-948B-1728B52AA6E4}">
                <adec:decorative xmlns:adec="http://schemas.microsoft.com/office/drawing/2017/decorative" val="1"/>
              </a:ext>
            </a:extLst>
          </p:cNvPr>
          <p:cNvSpPr/>
          <p:nvPr/>
        </p:nvSpPr>
        <p:spPr>
          <a:xfrm>
            <a:off x="0" y="0"/>
            <a:ext cx="3771900" cy="5335355"/>
          </a:xfrm>
          <a:prstGeom prst="rect">
            <a:avLst/>
          </a:prstGeom>
          <a:solidFill>
            <a:srgbClr val="459ED6"/>
          </a:solidFill>
          <a:ln>
            <a:solidFill>
              <a:srgbClr val="4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88990DD-9B3F-42A8-AF68-36FB04B52932}"/>
              </a:ext>
            </a:extLst>
          </p:cNvPr>
          <p:cNvSpPr txBox="1">
            <a:spLocks noGrp="1"/>
          </p:cNvSpPr>
          <p:nvPr>
            <p:ph type="title" idx="4294967295"/>
          </p:nvPr>
        </p:nvSpPr>
        <p:spPr>
          <a:xfrm>
            <a:off x="0" y="161863"/>
            <a:ext cx="3771900" cy="44884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Aft>
                <a:spcPts val="800"/>
              </a:spcAft>
              <a:buClr>
                <a:srgbClr val="1F3864"/>
              </a:buClr>
              <a:buSzPts val="1100"/>
            </a:pPr>
            <a:r>
              <a:rPr kumimoji="0" lang="en-US" sz="2000" b="1" i="0" u="none" strike="noStrike" kern="1200" cap="none" spc="0" normalizeH="0" baseline="0" noProof="0" dirty="0">
                <a:ln>
                  <a:noFill/>
                </a:ln>
                <a:solidFill>
                  <a:srgbClr val="29408B"/>
                </a:solidFill>
                <a:effectLst/>
                <a:uLnTx/>
                <a:uFillTx/>
                <a:latin typeface="Arial"/>
                <a:ea typeface="+mn-lt"/>
                <a:cs typeface="+mn-lt"/>
              </a:rPr>
              <a:t>1. </a:t>
            </a:r>
            <a:r>
              <a:rPr lang="en-GB" sz="2000" b="1" kern="1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Give a brief description of your organisation, including the community you are based in and your reach of young people:</a:t>
            </a:r>
            <a:endParaRPr kumimoji="0" lang="en-US" sz="2000" b="1" i="0" u="none" strike="noStrike" kern="1200" cap="none" spc="0" normalizeH="0" baseline="0" noProof="0" dirty="0">
              <a:ln>
                <a:noFill/>
              </a:ln>
              <a:solidFill>
                <a:srgbClr val="29408B"/>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9408B"/>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0" b="0" i="0" u="none" strike="noStrike" kern="1200" cap="none" spc="0" normalizeH="0" baseline="0" noProof="0" dirty="0">
                <a:ln>
                  <a:noFill/>
                </a:ln>
                <a:solidFill>
                  <a:srgbClr val="293986"/>
                </a:solidFill>
                <a:effectLst/>
                <a:uLnTx/>
                <a:uFillTx/>
                <a:latin typeface="Arial"/>
                <a:ea typeface="+mn-ea"/>
                <a:cs typeface="Helvetica"/>
              </a:rPr>
              <a:t>Use this section to provide a brief description of your </a:t>
            </a:r>
            <a:r>
              <a:rPr kumimoji="0" lang="en-US" sz="1330" b="0" i="0" u="none" strike="noStrike" kern="1200" cap="none" spc="0" normalizeH="0" baseline="0" noProof="0" dirty="0" err="1">
                <a:ln>
                  <a:noFill/>
                </a:ln>
                <a:solidFill>
                  <a:srgbClr val="293986"/>
                </a:solidFill>
                <a:effectLst/>
                <a:uLnTx/>
                <a:uFillTx/>
                <a:latin typeface="Arial"/>
                <a:ea typeface="+mn-ea"/>
                <a:cs typeface="Helvetica"/>
              </a:rPr>
              <a:t>organisation</a:t>
            </a:r>
            <a:r>
              <a:rPr lang="en-US" sz="1330" dirty="0">
                <a:solidFill>
                  <a:srgbClr val="293986"/>
                </a:solidFill>
                <a:latin typeface="Arial"/>
                <a:ea typeface="+mn-ea"/>
                <a:cs typeface="Helvetica"/>
              </a:rPr>
              <a:t>, including its mission, the community you are based in, and the age of young people you currently serve. Highlight any key demographics or characteristics of the community, such as socio-economic factors or cultural diversity. Mention the scope of your reach, including the number of young people you engage with regularly or plan to engage with through this initiative. </a:t>
            </a:r>
            <a:br>
              <a:rPr kumimoji="0" lang="en-US" sz="1600" b="0" i="0" u="none" strike="noStrike" kern="1200" cap="none" spc="0" normalizeH="0" baseline="0" noProof="0" dirty="0">
                <a:ln>
                  <a:noFill/>
                </a:ln>
                <a:solidFill>
                  <a:srgbClr val="293986"/>
                </a:solidFill>
                <a:effectLst/>
                <a:uLnTx/>
                <a:uFillTx/>
                <a:latin typeface="Arial"/>
                <a:ea typeface="+mn-ea"/>
                <a:cs typeface="Helvetica"/>
              </a:rPr>
            </a:br>
            <a:br>
              <a:rPr kumimoji="0" lang="en-US" sz="1600" b="0" i="0" u="none" strike="noStrike" kern="1200" cap="none" spc="0" normalizeH="0" baseline="0" noProof="0" dirty="0">
                <a:ln>
                  <a:noFill/>
                </a:ln>
                <a:solidFill>
                  <a:srgbClr val="293986"/>
                </a:solidFill>
                <a:effectLst/>
                <a:uLnTx/>
                <a:uFillTx/>
                <a:latin typeface="Arial"/>
                <a:ea typeface="+mn-ea"/>
                <a:cs typeface="Helvetica"/>
              </a:rPr>
            </a:br>
            <a:endParaRPr kumimoji="0" lang="en-GB" sz="1400" b="0" i="0" u="none" strike="noStrike" kern="1200" cap="none" spc="0" normalizeH="0" baseline="0" noProof="0" dirty="0">
              <a:ln>
                <a:noFill/>
              </a:ln>
              <a:solidFill>
                <a:schemeClr val="tx1"/>
              </a:solidFill>
              <a:effectLst/>
              <a:uLnTx/>
              <a:uFillTx/>
              <a:latin typeface="Arial"/>
              <a:ea typeface="+mn-ea"/>
              <a:cs typeface="Calibri"/>
            </a:endParaRPr>
          </a:p>
        </p:txBody>
      </p:sp>
      <p:sp>
        <p:nvSpPr>
          <p:cNvPr id="5" name="TextBox 4">
            <a:extLst>
              <a:ext uri="{FF2B5EF4-FFF2-40B4-BE49-F238E27FC236}">
                <a16:creationId xmlns:a16="http://schemas.microsoft.com/office/drawing/2014/main" id="{CD7C1043-1434-4840-ABC3-0640DFFDAFB5}"/>
              </a:ext>
              <a:ext uri="{C183D7F6-B498-43B3-948B-1728B52AA6E4}">
                <adec:decorative xmlns:adec="http://schemas.microsoft.com/office/drawing/2017/decorative" val="1"/>
              </a:ext>
            </a:extLst>
          </p:cNvPr>
          <p:cNvSpPr txBox="1"/>
          <p:nvPr/>
        </p:nvSpPr>
        <p:spPr>
          <a:xfrm>
            <a:off x="-349970" y="6388746"/>
            <a:ext cx="26000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Your Commissioner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08B29D58-1F63-8249-BA1F-34AEB39ADA86}"/>
              </a:ext>
              <a:ext uri="{C183D7F6-B498-43B3-948B-1728B52AA6E4}">
                <adec:decorative xmlns:adec="http://schemas.microsoft.com/office/drawing/2017/decorative" val="1"/>
              </a:ext>
            </a:extLst>
          </p:cNvPr>
          <p:cNvSpPr txBox="1"/>
          <p:nvPr/>
        </p:nvSpPr>
        <p:spPr>
          <a:xfrm>
            <a:off x="9276573" y="6384759"/>
            <a:ext cx="2836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www.leics.pcc.police.uk</a:t>
            </a:r>
          </a:p>
        </p:txBody>
      </p:sp>
      <p:sp>
        <p:nvSpPr>
          <p:cNvPr id="4" name="Rectangle 3">
            <a:extLst>
              <a:ext uri="{FF2B5EF4-FFF2-40B4-BE49-F238E27FC236}">
                <a16:creationId xmlns:a16="http://schemas.microsoft.com/office/drawing/2014/main" id="{2DF62958-5E57-D54A-B8A9-7FFA90CA39A1}"/>
              </a:ext>
              <a:ext uri="{C183D7F6-B498-43B3-948B-1728B52AA6E4}">
                <adec:decorative xmlns:adec="http://schemas.microsoft.com/office/drawing/2017/decorative" val="1"/>
              </a:ext>
            </a:extLst>
          </p:cNvPr>
          <p:cNvSpPr/>
          <p:nvPr/>
        </p:nvSpPr>
        <p:spPr>
          <a:xfrm>
            <a:off x="0" y="5340096"/>
            <a:ext cx="12192000" cy="1517904"/>
          </a:xfrm>
          <a:prstGeom prst="rect">
            <a:avLst/>
          </a:prstGeom>
          <a:solidFill>
            <a:srgbClr val="294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2C3196-0FC5-1F41-A49D-27F6884D091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628" l="0" r="100000">
                        <a14:foregroundMark x1="8642" y1="10924" x2="8642" y2="10924"/>
                        <a14:foregroundMark x1="8642" y1="10924" x2="8642" y2="10924"/>
                        <a14:foregroundMark x1="4707" y1="27715" x2="4707" y2="27715"/>
                        <a14:foregroundMark x1="4707" y1="41511" x2="4707" y2="41511"/>
                      </a14:backgroundRemoval>
                    </a14:imgEffect>
                  </a14:imgLayer>
                </a14:imgProps>
              </a:ext>
            </a:extLst>
          </a:blip>
          <a:stretch>
            <a:fillRect/>
          </a:stretch>
        </p:blipFill>
        <p:spPr>
          <a:xfrm>
            <a:off x="428551" y="5058749"/>
            <a:ext cx="1043033" cy="1289304"/>
          </a:xfrm>
          <a:prstGeom prst="rect">
            <a:avLst/>
          </a:prstGeom>
        </p:spPr>
      </p:pic>
      <p:sp>
        <p:nvSpPr>
          <p:cNvPr id="10" name="TextBox 9">
            <a:extLst>
              <a:ext uri="{FF2B5EF4-FFF2-40B4-BE49-F238E27FC236}">
                <a16:creationId xmlns:a16="http://schemas.microsoft.com/office/drawing/2014/main" id="{EFDF928C-E758-7C4E-5E28-3C5D2B4BAABA}"/>
              </a:ext>
            </a:extLst>
          </p:cNvPr>
          <p:cNvSpPr txBox="1"/>
          <p:nvPr/>
        </p:nvSpPr>
        <p:spPr>
          <a:xfrm>
            <a:off x="3945692" y="166972"/>
            <a:ext cx="8072515" cy="5262979"/>
          </a:xfrm>
          <a:prstGeom prst="rect">
            <a:avLst/>
          </a:prstGeom>
          <a:noFill/>
        </p:spPr>
        <p:txBody>
          <a:bodyPr wrap="square" rtlCol="0">
            <a:spAutoFit/>
          </a:bodyPr>
          <a:lstStyle/>
          <a:p>
            <a:r>
              <a:rPr lang="en-GB" sz="1600" b="1" u="sng" dirty="0">
                <a:solidFill>
                  <a:srgbClr val="293986"/>
                </a:solidFill>
                <a:latin typeface="Arial"/>
                <a:cs typeface="Helvetica"/>
              </a:rPr>
              <a:t>Grading Criteria: </a:t>
            </a:r>
          </a:p>
          <a:p>
            <a:endParaRPr kumimoji="0" lang="en-GB" sz="1600" b="1" i="0" u="none" strike="noStrike" kern="1200" cap="none" spc="0" normalizeH="0" baseline="0" noProof="0" dirty="0">
              <a:ln>
                <a:noFill/>
              </a:ln>
              <a:solidFill>
                <a:srgbClr val="293986"/>
              </a:solidFill>
              <a:effectLst/>
              <a:uLnTx/>
              <a:uFillTx/>
              <a:latin typeface="Arial"/>
              <a:ea typeface="+mn-ea"/>
              <a:cs typeface="Helvetica"/>
            </a:endParaRPr>
          </a:p>
          <a:p>
            <a:r>
              <a:rPr kumimoji="0" lang="en-GB" sz="1600" b="1" i="0" u="none" strike="noStrike" kern="1200" cap="none" spc="0" normalizeH="0" baseline="0" noProof="0" dirty="0">
                <a:ln>
                  <a:noFill/>
                </a:ln>
                <a:solidFill>
                  <a:srgbClr val="293986"/>
                </a:solidFill>
                <a:effectLst/>
                <a:uLnTx/>
                <a:uFillTx/>
                <a:latin typeface="Arial"/>
                <a:ea typeface="+mn-ea"/>
                <a:cs typeface="Helvetica"/>
              </a:rPr>
              <a:t>Outstanding Response (5 points):</a:t>
            </a:r>
            <a:endParaRPr lang="en-GB" sz="1600" b="1" dirty="0">
              <a:solidFill>
                <a:srgbClr val="293986"/>
              </a:solidFill>
              <a:latin typeface="Arial"/>
              <a:cs typeface="Helvetica"/>
            </a:endParaRPr>
          </a:p>
          <a:p>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provides a clear, detailed description of its mission, community, and reach, demonstrating strong ties to the local area and a substantial or growing youth base. The response highlights unique qualities or innovative approaches to engaging with young people.</a:t>
            </a:r>
            <a:br>
              <a:rPr kumimoji="0" lang="en-GB" sz="1600" b="1" i="0" u="none" strike="noStrike" kern="1200" cap="none" spc="0" normalizeH="0" baseline="0" noProof="0" dirty="0">
                <a:ln>
                  <a:noFill/>
                </a:ln>
                <a:solidFill>
                  <a:srgbClr val="293986"/>
                </a:solidFill>
                <a:effectLst/>
                <a:uLnTx/>
                <a:uFillTx/>
                <a:latin typeface="Arial"/>
                <a:ea typeface="+mn-ea"/>
                <a:cs typeface="Helvetica"/>
              </a:rPr>
            </a:br>
            <a:br>
              <a:rPr kumimoji="0" lang="en-GB" sz="1600" b="1" i="0" u="none" strike="noStrike" kern="1200" cap="none" spc="0" normalizeH="0" baseline="0" noProof="0" dirty="0">
                <a:ln>
                  <a:noFill/>
                </a:ln>
                <a:solidFill>
                  <a:srgbClr val="293986"/>
                </a:solidFill>
                <a:effectLst/>
                <a:uLnTx/>
                <a:uFillTx/>
                <a:latin typeface="Arial"/>
                <a:ea typeface="+mn-ea"/>
                <a:cs typeface="Helvetica"/>
              </a:rPr>
            </a:br>
            <a:r>
              <a:rPr kumimoji="0" lang="en-GB" sz="1600" b="1" i="0" u="none" strike="noStrike" kern="1200" cap="none" spc="0" normalizeH="0" baseline="0" noProof="0" dirty="0">
                <a:ln>
                  <a:noFill/>
                </a:ln>
                <a:solidFill>
                  <a:srgbClr val="293986"/>
                </a:solidFill>
                <a:effectLst/>
                <a:uLnTx/>
                <a:uFillTx/>
                <a:latin typeface="Arial"/>
                <a:ea typeface="+mn-ea"/>
                <a:cs typeface="Helvetica"/>
              </a:rPr>
              <a:t>Good Response (3-4 points):  </a:t>
            </a:r>
            <a:br>
              <a:rPr kumimoji="0" lang="en-GB" sz="1600" b="1" i="0" u="none" strike="noStrike" kern="1200" cap="none" spc="0" normalizeH="0" baseline="0" noProof="0">
                <a:ln>
                  <a:noFill/>
                </a:ln>
                <a:solidFill>
                  <a:srgbClr val="293986"/>
                </a:solidFill>
                <a:effectLst/>
                <a:uLnTx/>
                <a:uFillTx/>
                <a:latin typeface="Arial"/>
                <a:ea typeface="+mn-ea"/>
                <a:cs typeface="Helvetica"/>
              </a:rPr>
            </a:br>
            <a:r>
              <a:rPr kumimoji="0" lang="en-GB" sz="1600" i="0" u="none" strike="noStrike" kern="1200" cap="none" spc="0" normalizeH="0" baseline="0" noProof="0">
                <a:ln>
                  <a:noFill/>
                </a:ln>
                <a:solidFill>
                  <a:srgbClr val="293986"/>
                </a:solidFill>
                <a:effectLst/>
                <a:uLnTx/>
                <a:uFillTx/>
                <a:latin typeface="Arial"/>
                <a:ea typeface="+mn-ea"/>
                <a:cs typeface="Helvetica"/>
              </a:rPr>
              <a:t>Organisation </a:t>
            </a:r>
            <a:r>
              <a:rPr kumimoji="0" lang="en-GB" sz="1600" i="0" u="none" strike="noStrike" kern="1200" cap="none" spc="0" normalizeH="0" baseline="0" noProof="0" dirty="0">
                <a:ln>
                  <a:noFill/>
                </a:ln>
                <a:solidFill>
                  <a:srgbClr val="293986"/>
                </a:solidFill>
                <a:effectLst/>
                <a:uLnTx/>
                <a:uFillTx/>
                <a:latin typeface="Arial"/>
                <a:ea typeface="+mn-ea"/>
                <a:cs typeface="Helvetica"/>
              </a:rPr>
              <a:t>offers a solid description of its mission and community with some information on youth reach. Ties to the local area are evident, but the response may lack detail or a unique approach.</a:t>
            </a:r>
            <a:br>
              <a:rPr kumimoji="0" lang="en-GB" sz="1600" b="1" i="0" u="none" strike="noStrike" kern="1200" cap="none" spc="0" normalizeH="0" baseline="0" noProof="0" dirty="0">
                <a:ln>
                  <a:noFill/>
                </a:ln>
                <a:solidFill>
                  <a:srgbClr val="293986"/>
                </a:solidFill>
                <a:effectLst/>
                <a:uLnTx/>
                <a:uFillTx/>
                <a:latin typeface="Arial"/>
                <a:ea typeface="+mn-ea"/>
                <a:cs typeface="Helvetica"/>
              </a:rPr>
            </a:br>
            <a:br>
              <a:rPr kumimoji="0" lang="en-GB" sz="1600" b="1" i="0" u="none" strike="noStrike" kern="1200" cap="none" spc="0" normalizeH="0" baseline="0" noProof="0" dirty="0">
                <a:ln>
                  <a:noFill/>
                </a:ln>
                <a:solidFill>
                  <a:srgbClr val="293986"/>
                </a:solidFill>
                <a:effectLst/>
                <a:uLnTx/>
                <a:uFillTx/>
                <a:latin typeface="Arial"/>
                <a:ea typeface="+mn-ea"/>
                <a:cs typeface="Helvetica"/>
              </a:rPr>
            </a:br>
            <a:r>
              <a:rPr kumimoji="0" lang="en-GB" sz="1600" b="1" i="0" u="none" strike="noStrike" kern="1200" cap="none" spc="0" normalizeH="0" baseline="0" noProof="0" dirty="0">
                <a:ln>
                  <a:noFill/>
                </a:ln>
                <a:solidFill>
                  <a:srgbClr val="293986"/>
                </a:solidFill>
                <a:effectLst/>
                <a:uLnTx/>
                <a:uFillTx/>
                <a:latin typeface="Arial"/>
                <a:ea typeface="+mn-ea"/>
                <a:cs typeface="Helvetica"/>
              </a:rPr>
              <a:t>Basic Response (1-2 points):</a:t>
            </a:r>
            <a:br>
              <a:rPr kumimoji="0" lang="en-GB" sz="1600" b="1" i="0" u="none" strike="noStrike" kern="1200" cap="none" spc="0" normalizeH="0" baseline="0" noProof="0" dirty="0">
                <a:ln>
                  <a:noFill/>
                </a:ln>
                <a:solidFill>
                  <a:srgbClr val="293986"/>
                </a:solidFill>
                <a:effectLst/>
                <a:uLnTx/>
                <a:uFillTx/>
                <a:latin typeface="Arial"/>
                <a:ea typeface="+mn-ea"/>
                <a:cs typeface="Helvetica"/>
              </a:rPr>
            </a:br>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gives a brief description with minimal details on community ties or youth engagement. There is some indication of local reach, but the description lacks depth or specific information.</a:t>
            </a:r>
            <a:br>
              <a:rPr kumimoji="0" lang="en-GB" sz="1600" b="1" i="0" u="none" strike="noStrike" kern="1200" cap="none" spc="0" normalizeH="0" baseline="0" noProof="0" dirty="0">
                <a:ln>
                  <a:noFill/>
                </a:ln>
                <a:solidFill>
                  <a:srgbClr val="293986"/>
                </a:solidFill>
                <a:effectLst/>
                <a:uLnTx/>
                <a:uFillTx/>
                <a:latin typeface="Arial"/>
                <a:ea typeface="+mn-ea"/>
                <a:cs typeface="Helvetica"/>
              </a:rPr>
            </a:br>
            <a:br>
              <a:rPr kumimoji="0" lang="en-GB" sz="1600" b="1" i="0" u="none" strike="noStrike" kern="1200" cap="none" spc="0" normalizeH="0" baseline="0" noProof="0" dirty="0">
                <a:ln>
                  <a:noFill/>
                </a:ln>
                <a:solidFill>
                  <a:srgbClr val="293986"/>
                </a:solidFill>
                <a:effectLst/>
                <a:uLnTx/>
                <a:uFillTx/>
                <a:latin typeface="Arial"/>
                <a:ea typeface="+mn-ea"/>
                <a:cs typeface="Helvetica"/>
              </a:rPr>
            </a:br>
            <a:r>
              <a:rPr kumimoji="0" lang="en-GB" sz="1600" b="1" i="0" u="none" strike="noStrike" kern="1200" cap="none" spc="0" normalizeH="0" baseline="0" noProof="0" dirty="0">
                <a:ln>
                  <a:noFill/>
                </a:ln>
                <a:solidFill>
                  <a:srgbClr val="293986"/>
                </a:solidFill>
                <a:effectLst/>
                <a:uLnTx/>
                <a:uFillTx/>
                <a:latin typeface="Arial"/>
                <a:ea typeface="+mn-ea"/>
                <a:cs typeface="Helvetica"/>
              </a:rPr>
              <a:t>No Response (0 points):</a:t>
            </a:r>
            <a:br>
              <a:rPr kumimoji="0" lang="en-GB" sz="1600" b="1" i="0" u="none" strike="noStrike" kern="1200" cap="none" spc="0" normalizeH="0" baseline="0" noProof="0" dirty="0">
                <a:ln>
                  <a:noFill/>
                </a:ln>
                <a:solidFill>
                  <a:srgbClr val="293986"/>
                </a:solidFill>
                <a:effectLst/>
                <a:uLnTx/>
                <a:uFillTx/>
                <a:latin typeface="Arial"/>
                <a:ea typeface="+mn-ea"/>
                <a:cs typeface="Helvetica"/>
              </a:rPr>
            </a:br>
            <a:r>
              <a:rPr kumimoji="0" lang="en-GB" sz="1600" i="0" u="none" strike="noStrike" kern="1200" cap="none" spc="0" normalizeH="0" baseline="0" noProof="0" dirty="0">
                <a:ln>
                  <a:noFill/>
                </a:ln>
                <a:solidFill>
                  <a:srgbClr val="293986"/>
                </a:solidFill>
                <a:effectLst/>
                <a:uLnTx/>
                <a:uFillTx/>
                <a:latin typeface="Arial"/>
                <a:ea typeface="+mn-ea"/>
                <a:cs typeface="Helvetica"/>
              </a:rPr>
              <a:t>Organisation does not provide a clear description of its mission, community, or reach of young people. Information is vague or missing.</a:t>
            </a:r>
            <a:endParaRPr lang="en-GB" sz="1600" dirty="0"/>
          </a:p>
        </p:txBody>
      </p:sp>
      <p:sp>
        <p:nvSpPr>
          <p:cNvPr id="11" name="TextBox 10">
            <a:extLst>
              <a:ext uri="{FF2B5EF4-FFF2-40B4-BE49-F238E27FC236}">
                <a16:creationId xmlns:a16="http://schemas.microsoft.com/office/drawing/2014/main" id="{4B897548-A91A-E0EA-2998-4FC470FEAC30}"/>
              </a:ext>
            </a:extLst>
          </p:cNvPr>
          <p:cNvSpPr txBox="1"/>
          <p:nvPr/>
        </p:nvSpPr>
        <p:spPr>
          <a:xfrm>
            <a:off x="1563317" y="5335355"/>
            <a:ext cx="9365381" cy="1323439"/>
          </a:xfrm>
          <a:prstGeom prst="rect">
            <a:avLst/>
          </a:prstGeom>
          <a:noFill/>
        </p:spPr>
        <p:txBody>
          <a:bodyPr wrap="square" rtlCol="0">
            <a:spAutoFit/>
          </a:bodyPr>
          <a:lstStyle/>
          <a:p>
            <a:r>
              <a:rPr lang="en-GB" sz="1600" b="1" u="sng" dirty="0">
                <a:solidFill>
                  <a:schemeClr val="bg1"/>
                </a:solidFill>
              </a:rPr>
              <a:t>Tips: </a:t>
            </a:r>
          </a:p>
          <a:p>
            <a:pPr marL="285750" indent="-285750">
              <a:buFont typeface="Arial" panose="020B0604020202020204" pitchFamily="34" charset="0"/>
              <a:buChar char="•"/>
            </a:pPr>
            <a:r>
              <a:rPr lang="en-GB" sz="1600" dirty="0">
                <a:solidFill>
                  <a:schemeClr val="bg1"/>
                </a:solidFill>
              </a:rPr>
              <a:t>Focus on your organisations core mission and community impact. </a:t>
            </a:r>
          </a:p>
          <a:p>
            <a:pPr marL="285750" indent="-285750">
              <a:buFont typeface="Arial" panose="020B0604020202020204" pitchFamily="34" charset="0"/>
              <a:buChar char="•"/>
            </a:pPr>
            <a:r>
              <a:rPr lang="en-GB" sz="1600" dirty="0">
                <a:solidFill>
                  <a:schemeClr val="bg1"/>
                </a:solidFill>
              </a:rPr>
              <a:t>Provide specific details on the community (e.g., geographic location, population demographics).</a:t>
            </a:r>
          </a:p>
          <a:p>
            <a:pPr marL="285750" indent="-285750">
              <a:buFont typeface="Arial" panose="020B0604020202020204" pitchFamily="34" charset="0"/>
              <a:buChar char="•"/>
            </a:pPr>
            <a:r>
              <a:rPr lang="en-GB" sz="1600" dirty="0">
                <a:solidFill>
                  <a:schemeClr val="bg1"/>
                </a:solidFill>
              </a:rPr>
              <a:t>Highlight how many young people (aged 10-19) you serve or have within the past year and your engagement methods. </a:t>
            </a:r>
          </a:p>
        </p:txBody>
      </p:sp>
    </p:spTree>
    <p:extLst>
      <p:ext uri="{BB962C8B-B14F-4D97-AF65-F5344CB8AC3E}">
        <p14:creationId xmlns:p14="http://schemas.microsoft.com/office/powerpoint/2010/main" val="2002724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4AD3DB2DE88E46BFC755008C8CE4C3" ma:contentTypeVersion="16" ma:contentTypeDescription="Create a new document." ma:contentTypeScope="" ma:versionID="50c643ad06dfb70b2eb7985e2c45f2ba">
  <xsd:schema xmlns:xsd="http://www.w3.org/2001/XMLSchema" xmlns:xs="http://www.w3.org/2001/XMLSchema" xmlns:p="http://schemas.microsoft.com/office/2006/metadata/properties" xmlns:ns2="09bb704b-ed9b-471a-8a54-1094d76ef862" xmlns:ns3="b6a3f6d1-2530-41df-a1ae-f6b08f033458" targetNamespace="http://schemas.microsoft.com/office/2006/metadata/properties" ma:root="true" ma:fieldsID="4c8b1b9da843e8af8599db96c398134b" ns2:_="" ns3:_="">
    <xsd:import namespace="09bb704b-ed9b-471a-8a54-1094d76ef862"/>
    <xsd:import namespace="b6a3f6d1-2530-41df-a1ae-f6b08f0334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b704b-ed9b-471a-8a54-1094d76ef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6040a8-27ad-47ad-a0cf-e6ab4ec0855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date" ma:index="23"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a3f6d1-2530-41df-a1ae-f6b08f0334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3db7fd-a87d-476b-ba39-84457ce0b9ae}" ma:internalName="TaxCatchAll" ma:showField="CatchAllData" ma:web="b6a3f6d1-2530-41df-a1ae-f6b08f03345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6a3f6d1-2530-41df-a1ae-f6b08f033458" xsi:nil="true"/>
    <lcf76f155ced4ddcb4097134ff3c332f xmlns="09bb704b-ed9b-471a-8a54-1094d76ef862">
      <Terms xmlns="http://schemas.microsoft.com/office/infopath/2007/PartnerControls"/>
    </lcf76f155ced4ddcb4097134ff3c332f>
    <SharedWithUsers xmlns="b6a3f6d1-2530-41df-a1ae-f6b08f033458">
      <UserInfo>
        <DisplayName>Charlotte Highcock (7528)</DisplayName>
        <AccountId>86</AccountId>
        <AccountType/>
      </UserInfo>
      <UserInfo>
        <DisplayName>Kaitlin Trenerry (8134)</DisplayName>
        <AccountId>60</AccountId>
        <AccountType/>
      </UserInfo>
      <UserInfo>
        <DisplayName>Neelu Mahajan (9243)</DisplayName>
        <AccountId>93</AccountId>
        <AccountType/>
      </UserInfo>
      <UserInfo>
        <DisplayName>Kevin Parker (7340)</DisplayName>
        <AccountId>61</AccountId>
        <AccountType/>
      </UserInfo>
    </SharedWithUsers>
    <date xmlns="09bb704b-ed9b-471a-8a54-1094d76ef862" xsi:nil="true"/>
  </documentManagement>
</p:properties>
</file>

<file path=customXml/itemProps1.xml><?xml version="1.0" encoding="utf-8"?>
<ds:datastoreItem xmlns:ds="http://schemas.openxmlformats.org/officeDocument/2006/customXml" ds:itemID="{A984CEEE-44B7-4919-9BE6-C8D2BED6E445}">
  <ds:schemaRefs>
    <ds:schemaRef ds:uri="http://schemas.microsoft.com/sharepoint/v3/contenttype/forms"/>
  </ds:schemaRefs>
</ds:datastoreItem>
</file>

<file path=customXml/itemProps2.xml><?xml version="1.0" encoding="utf-8"?>
<ds:datastoreItem xmlns:ds="http://schemas.openxmlformats.org/officeDocument/2006/customXml" ds:itemID="{1A23F957-9D6D-465C-8F49-5AB4D6508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bb704b-ed9b-471a-8a54-1094d76ef862"/>
    <ds:schemaRef ds:uri="b6a3f6d1-2530-41df-a1ae-f6b08f033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140720-79DE-483C-9E5F-8DA7ADD40238}">
  <ds:schemaRefs>
    <ds:schemaRef ds:uri="09bb704b-ed9b-471a-8a54-1094d76ef862"/>
    <ds:schemaRef ds:uri="b6a3f6d1-2530-41df-a1ae-f6b08f0334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14138</TotalTime>
  <Words>3525</Words>
  <Application>Microsoft Office PowerPoint</Application>
  <PresentationFormat>Widescreen</PresentationFormat>
  <Paragraphs>284</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Arial,Sans-Serif</vt:lpstr>
      <vt:lpstr>Calibri</vt:lpstr>
      <vt:lpstr>Calibri Light</vt:lpstr>
      <vt:lpstr>Helvetica</vt:lpstr>
      <vt:lpstr>Office Theme</vt:lpstr>
      <vt:lpstr>VAWG Community Grant Round   Information Pack and Guidance Notes</vt:lpstr>
      <vt:lpstr>www.leics.pcc.police.uk</vt:lpstr>
      <vt:lpstr>What is the VAWG Community Grant Round?  The Office of the Police and Crime Commissioner (OPCC) has a new Violence Against Women and Girls (VAWG) Strategy for 2024 - 2026, with a priority being working in collaboration with young people to prevent and raise awareness of sexual violence.  The OPCC, Violence Reduction Network (VRN) and the wider partnership are working in collaboration to support this initiative and have co-designed the new local VAWG Strategy with young people between the ages of 10 – 19 years old, from Leicester, Leicestershire and Rutland (LLR).   The OPCC has been successful in the Safer Streets Round 5 funding from the Home Office and has designated a budget towards the VAWG initiative.   We are offering funding for up to 25 community organisations within the LLR region to implement a specialised sexual violence prevention educational package.   We have the capacity to offer £1,870 to each organisation selected for this program. The funding is intended to reimburse organisations for the time spent on training, implementing and delivering this programme. You will also receive the educational packages, and all the resources/ guidance included.  </vt:lpstr>
      <vt:lpstr> Who can apply?  The funding is specifically for community organisations based in Leicester, Leicestershire and Rutland who are working with young people aged 10-19 years old.   This could be:   - Community based groups  - Grassroots Organisations   - Registered Charities    - Sports Clubs   - Youth Clubs    </vt:lpstr>
      <vt:lpstr>Process Before Submission   </vt:lpstr>
      <vt:lpstr>Submitting an Application - Common Mistakes   - Using the incorrect application form  - Submitting the application after the deadline  - Failing to answer all questions  - Failing to provide examples of work you have previously done   - Failing to provide supporting evidence you make reference to in the application  - Including links to sources as a way of providing further information  - Assume that the person grading the application knows about your organisation/ provision </vt:lpstr>
      <vt:lpstr>Submitting an Application - General Tips  - Be clear and concise   - Label paragraphs to correspond with each requirement  - Read and understand the purpose of the question   - Read through the guidance notes   - Assume that the person grading your application knows nothing about your organisation and provision  - Avoid last minute issues by submitting before the deadline  - Ensure all sections are completed  - Don’t go over the word count per question   </vt:lpstr>
      <vt:lpstr> APPLICATION QUESTIONS  </vt:lpstr>
      <vt:lpstr>1. Give a brief description of your organisation, including the community you are based in and your reach of young people:  Use this section to provide a brief description of your organisation, including its mission, the community you are based in, and the age of young people you currently serve. Highlight any key demographics or characteristics of the community, such as socio-economic factors or cultural diversity. Mention the scope of your reach, including the number of young people you engage with regularly or plan to engage with through this initiative.   </vt:lpstr>
      <vt:lpstr>2. How does your organisation engage with young people aged 10-19, and how do you plan to use this opportunity to expand or enhance your services? Use this section to describe how your organisation currently engages with young people aged 10-19. Include specific programmes, activities, or strategies that you use to connect with this age group. Additionally, explain how participating in this initiative will help you expand or enhance your services for young people, whether through new offerings, increased capacity, or deeper community engagement.   </vt:lpstr>
      <vt:lpstr>3. What makes your organisation well-suited to deliver the SHUSH and SHARA educational packages, even if you have no prior experience with sexual violence prevention?  Use this section to explain why your organisation is well-suited to deliver the educational packages, even if you do not have prior experience in sexual violence prevention. Focus on your organisations strengths, such as experience working with young people, your ability to implement educational programmes, and your connections to the community. Highlight any relevant skills, values, or approaches that align with the goals of SHUSH and SHARA, such as fostering safe spaces, promoting healthy relationships, or addressing youth challenges. </vt:lpstr>
      <vt:lpstr>4. How do you plan to utilise the training and support provided to effectively implement the SHUSH and SHARA programmes within your organisation?  Use this section to describe how your organisation plans to use the training and support  provided to successfully implement the SHUSH and SHARA programmes. Outline how you will apply the knowledge gained from the training to ensure the programmes are delivered effectively. Consider mentioning how you will prepare your staff, integrate the educational packages into existing programmes, and use the ongoing support to enhance your delivery. Highlight any steps you will take to ensure the sustainability of these programmes within your organisation. </vt:lpstr>
      <vt:lpstr>5. In what ways does your organisation currently support the well-being of young people, and how do you envision the SHUSH and SHARA programs complementing these efforts?  Use this section to describe how your organisation currently supports the well-being of young people, focusing on services, programmes, or approaches that promote their physical, emotional, and mental health. Highlight any existing initiatives related to relationships, personal safety, or empowerment. Then, explain how the SHUSH and SHARA programmes will complement or enhance your existing efforts, whether by filling the gaps, or providing specialised knowledge, or strengthening your overall approach to youth well-being. </vt:lpstr>
      <vt:lpstr>6. How does your organisation plan to ensure inclusivity and accessibility when delivering the SHUSH and SHARA programmes to diverse groups of young people?  Use this section to explain how your organisation will ensure that the SHUSH and SHARA programmes are inclusive and accessible to all young people, particularly those from diverse backgrounds, including individuals with special educational needs, disabilities (SEND), and those from different socioeconomic backgrounds. Consider how you will adapt the content, delivery methods, and support systems to meet the varying needs of the young people you serve. Highlight any existing experience or strategies your organisation uses to promote inclusivity and accessibility. </vt:lpstr>
      <vt:lpstr>Scoring Criteria  5 Points (Outstanding):    - The response provides a highly detailed, comprehensive, and clear plan or description. The organisation demonstrates strong capabilities, readiness, and alignment with the goals of the educational packages. The response highlights unique strengths, innovative approaches, and proven community ties.  3-4 Points (Moderate):      - The response is well thought out but lacks some detail or depth. The organisation demonstrates moderate capacity, community engagement, and a reasonable approach to the delivery of the programmes. There are some good strategies, but they may not be as comprehensive or innovative as higher-scoring responses.  1-2 Points (Basic):    - The response is minimal and lacks sufficient details. The organisation shows limited readiness or capacity to deliver the educational packages. The plan may seem underdeveloped or vague, but the organisation shows interest and willingness to learn and grow.  0 Points (Not Suitable):    - The response does not meet the criteria or fails to provide relevant information. The organisation does not demonstrate the capacity, interest, or readiness to implement the educational packages effectively.</vt:lpstr>
      <vt:lpstr>Decision Making  1. Total Score Calculation:    - Each organisation’s application will be evaluated by a review panel. The total score for each application will be calculated by adding the scores from all five questions, resulting in a possible score between 0 and 30 points.  2. Ranking of Applications:    - Applications will be ranked based on their total score. Those with higher scores will be considered more favourably, as they demonstrate greater readiness, capacity, and alignment with the programme's goals.  3. Threshold for Consideration:    - A minimum score threshold (e.g., 12 points out of 30) may be established to ensure that organisations meet basic criteria for participation. Applications scoring below this threshold may not be considered for funding, except in special cases where potential for growth is evident.  4. Priority Consideration:    - In the case of organisations with similar scores, priority may be given to those that:    - Serve underserved or high-need communities.    - That are in a priority area. (Priority areas are mentioned in the application form)     - Demonstrate a clear capacity to grow and sustain the program beyond the initial funding.    - Show strong commitment to inclusivity and accessibility for diverse youth groups.  5. Final Decision:    - The final selection of organisations will take into account not only the total scores but also factors such as geographic distribution, the diversity of organisations, and potential impact on the local community. The review panel may also consider other qualitative factors, such as the organisation’s mission and track record in youth engagement. .</vt:lpstr>
      <vt:lpstr>Evaluations - A panel of evaluators will independently mark each application form. The panel consists of members of the Commissioning Team.  Moderations - Once independently marked, the panel will come together to discuss scoring and agree an overall score per question. This will be calculated in line with the weighting of the questions, giving you an overall percentage. </vt:lpstr>
      <vt:lpstr>Recommendation and Sign Off - A Commissioning and Contracts Officer will write a Recommendation Report based on the agreed scores following moderation. This report then goes to the Senior Management Team and Police and Crime Commissioner for approval.   Feedback - Written feedback will be provided 4 weeks from the closure of the round to ensure fairness. The feedback will be provided in a letter, sent to you via the email address listed on your application form. The feedback will set out whether you have been successful or unsuccessful, your strengths and areas of improvement. Feedback will be provided regardless of your score. </vt:lpstr>
      <vt:lpstr>If I am successful, what are the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Boardman</dc:creator>
  <cp:lastModifiedBy>Sharan Dhillon (7972)</cp:lastModifiedBy>
  <cp:revision>1694</cp:revision>
  <dcterms:created xsi:type="dcterms:W3CDTF">2022-02-08T09:09:30Z</dcterms:created>
  <dcterms:modified xsi:type="dcterms:W3CDTF">2024-12-16T23:33:34Z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6ff228e-d67e-4e3c-8add-5ac11aebedac_Enabled">
    <vt:lpwstr>true</vt:lpwstr>
  </property>
  <property fmtid="{D5CDD505-2E9C-101B-9397-08002B2CF9AE}" pid="3" name="MSIP_Label_86ff228e-d67e-4e3c-8add-5ac11aebedac_SetDate">
    <vt:lpwstr>2023-01-11T09:24:20Z</vt:lpwstr>
  </property>
  <property fmtid="{D5CDD505-2E9C-101B-9397-08002B2CF9AE}" pid="4" name="MSIP_Label_86ff228e-d67e-4e3c-8add-5ac11aebedac_Method">
    <vt:lpwstr>Standard</vt:lpwstr>
  </property>
  <property fmtid="{D5CDD505-2E9C-101B-9397-08002B2CF9AE}" pid="5" name="MSIP_Label_86ff228e-d67e-4e3c-8add-5ac11aebedac_Name">
    <vt:lpwstr>86ff228e-d67e-4e3c-8add-5ac11aebedac</vt:lpwstr>
  </property>
  <property fmtid="{D5CDD505-2E9C-101B-9397-08002B2CF9AE}" pid="6" name="MSIP_Label_86ff228e-d67e-4e3c-8add-5ac11aebedac_SiteId">
    <vt:lpwstr>6b0ff425-e5e2-4239-bd8b-91ba02b7940a</vt:lpwstr>
  </property>
  <property fmtid="{D5CDD505-2E9C-101B-9397-08002B2CF9AE}" pid="7" name="MSIP_Label_86ff228e-d67e-4e3c-8add-5ac11aebedac_ActionId">
    <vt:lpwstr>4d7313e4-d86b-4a4e-90e9-d8307affa1b3</vt:lpwstr>
  </property>
  <property fmtid="{D5CDD505-2E9C-101B-9397-08002B2CF9AE}" pid="8" name="MSIP_Label_86ff228e-d67e-4e3c-8add-5ac11aebedac_ContentBits">
    <vt:lpwstr>0</vt:lpwstr>
  </property>
  <property fmtid="{D5CDD505-2E9C-101B-9397-08002B2CF9AE}" pid="9" name="ContentTypeId">
    <vt:lpwstr>0x010100BF4AD3DB2DE88E46BFC755008C8CE4C3</vt:lpwstr>
  </property>
  <property fmtid="{D5CDD505-2E9C-101B-9397-08002B2CF9AE}" pid="10" name="MediaServiceImageTags">
    <vt:lpwstr/>
  </property>
</Properties>
</file>