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0"/>
  </p:notesMasterIdLst>
  <p:handoutMasterIdLst>
    <p:handoutMasterId r:id="rId11"/>
  </p:handoutMasterIdLst>
  <p:sldIdLst>
    <p:sldId id="265" r:id="rId3"/>
    <p:sldId id="266" r:id="rId4"/>
    <p:sldId id="268" r:id="rId5"/>
    <p:sldId id="267" r:id="rId6"/>
    <p:sldId id="271" r:id="rId7"/>
    <p:sldId id="272" r:id="rId8"/>
    <p:sldId id="274" r:id="rId9"/>
  </p:sldIdLst>
  <p:sldSz cx="12188825" cy="6858000"/>
  <p:notesSz cx="6794500" cy="99314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2998" autoAdjust="0"/>
  </p:normalViewPr>
  <p:slideViewPr>
    <p:cSldViewPr showGuides="1">
      <p:cViewPr>
        <p:scale>
          <a:sx n="116" d="100"/>
          <a:sy n="116" d="100"/>
        </p:scale>
        <p:origin x="-72" y="-54"/>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gs" Target="tags/tag1.xml"/><Relationship Id="rId2" Type="http://schemas.openxmlformats.org/officeDocument/2006/relationships/slideMaster" Target="slideMasters/slideMaster1.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A8EE0A-EC5E-457A-9974-54906FDC68B5}" type="doc">
      <dgm:prSet loTypeId="urn:microsoft.com/office/officeart/2005/8/layout/arrow2" loCatId="process" qsTypeId="urn:microsoft.com/office/officeart/2005/8/quickstyle/simple1" qsCatId="simple" csTypeId="urn:microsoft.com/office/officeart/2005/8/colors/accent1_2" csCatId="accent1" phldr="1"/>
      <dgm:spPr/>
    </dgm:pt>
    <dgm:pt modelId="{17419731-8F3F-4F6B-86F3-E7DF4AADC1F1}">
      <dgm:prSet phldrT="[Text]"/>
      <dgm:spPr/>
      <dgm:t>
        <a:bodyPr/>
        <a:lstStyle/>
        <a:p>
          <a:r>
            <a:rPr lang="en-GB" dirty="0" smtClean="0"/>
            <a:t>November 2011 – UK Cyber Security Strategy</a:t>
          </a:r>
          <a:endParaRPr lang="en-GB" dirty="0"/>
        </a:p>
      </dgm:t>
    </dgm:pt>
    <dgm:pt modelId="{3B72152C-B8C7-44B7-8D6E-B1393D465639}" type="parTrans" cxnId="{0EBF117D-C448-405E-BEDC-B9CB50F97384}">
      <dgm:prSet/>
      <dgm:spPr/>
      <dgm:t>
        <a:bodyPr/>
        <a:lstStyle/>
        <a:p>
          <a:endParaRPr lang="en-GB"/>
        </a:p>
      </dgm:t>
    </dgm:pt>
    <dgm:pt modelId="{8CE18117-168D-42E6-8D7D-CF07947685F1}" type="sibTrans" cxnId="{0EBF117D-C448-405E-BEDC-B9CB50F97384}">
      <dgm:prSet/>
      <dgm:spPr/>
      <dgm:t>
        <a:bodyPr/>
        <a:lstStyle/>
        <a:p>
          <a:endParaRPr lang="en-GB"/>
        </a:p>
      </dgm:t>
    </dgm:pt>
    <dgm:pt modelId="{457A2A6C-C377-4435-AE04-C3BBC575474F}">
      <dgm:prSet phldrT="[Text]"/>
      <dgm:spPr/>
      <dgm:t>
        <a:bodyPr/>
        <a:lstStyle/>
        <a:p>
          <a:pPr algn="l"/>
          <a:r>
            <a:rPr lang="en-GB" dirty="0" smtClean="0"/>
            <a:t>July 2012 – Strategic Policing Requirement Report</a:t>
          </a:r>
          <a:endParaRPr lang="en-GB" dirty="0"/>
        </a:p>
      </dgm:t>
    </dgm:pt>
    <dgm:pt modelId="{24FE1B0A-4399-425D-A44F-0B67BF3E715D}" type="parTrans" cxnId="{68CC2240-7B2C-43F0-891B-3FC48EC5AA45}">
      <dgm:prSet/>
      <dgm:spPr/>
      <dgm:t>
        <a:bodyPr/>
        <a:lstStyle/>
        <a:p>
          <a:endParaRPr lang="en-GB"/>
        </a:p>
      </dgm:t>
    </dgm:pt>
    <dgm:pt modelId="{88722380-B6E1-4DB8-BEF7-965EC6809851}" type="sibTrans" cxnId="{68CC2240-7B2C-43F0-891B-3FC48EC5AA45}">
      <dgm:prSet/>
      <dgm:spPr/>
      <dgm:t>
        <a:bodyPr/>
        <a:lstStyle/>
        <a:p>
          <a:endParaRPr lang="en-GB"/>
        </a:p>
      </dgm:t>
    </dgm:pt>
    <dgm:pt modelId="{11FF68DA-6A98-4BD2-A37E-6D9696AD0EFD}">
      <dgm:prSet phldrT="[Text]"/>
      <dgm:spPr/>
      <dgm:t>
        <a:bodyPr/>
        <a:lstStyle/>
        <a:p>
          <a:pPr algn="l"/>
          <a:r>
            <a:rPr lang="en-GB" dirty="0" smtClean="0"/>
            <a:t>February 2014 – HMIC initial 2014 Inspection</a:t>
          </a:r>
          <a:endParaRPr lang="en-GB" dirty="0"/>
        </a:p>
      </dgm:t>
    </dgm:pt>
    <dgm:pt modelId="{392B9DCB-CF17-411A-B7FB-636352BCCE55}" type="parTrans" cxnId="{DBE6F58B-C129-4519-8696-B1E5F8CDB7F0}">
      <dgm:prSet/>
      <dgm:spPr/>
      <dgm:t>
        <a:bodyPr/>
        <a:lstStyle/>
        <a:p>
          <a:endParaRPr lang="en-GB"/>
        </a:p>
      </dgm:t>
    </dgm:pt>
    <dgm:pt modelId="{93629209-1753-4B3D-B8E2-CC5D876825BC}" type="sibTrans" cxnId="{DBE6F58B-C129-4519-8696-B1E5F8CDB7F0}">
      <dgm:prSet/>
      <dgm:spPr/>
      <dgm:t>
        <a:bodyPr/>
        <a:lstStyle/>
        <a:p>
          <a:endParaRPr lang="en-GB"/>
        </a:p>
      </dgm:t>
    </dgm:pt>
    <dgm:pt modelId="{7365AC6D-0EB3-439E-B691-87DAB1880C5E}" type="pres">
      <dgm:prSet presAssocID="{47A8EE0A-EC5E-457A-9974-54906FDC68B5}" presName="arrowDiagram" presStyleCnt="0">
        <dgm:presLayoutVars>
          <dgm:chMax val="5"/>
          <dgm:dir/>
          <dgm:resizeHandles val="exact"/>
        </dgm:presLayoutVars>
      </dgm:prSet>
      <dgm:spPr/>
    </dgm:pt>
    <dgm:pt modelId="{068ADF8C-825C-4725-8441-7882C0139A8B}" type="pres">
      <dgm:prSet presAssocID="{47A8EE0A-EC5E-457A-9974-54906FDC68B5}" presName="arrow" presStyleLbl="bgShp" presStyleIdx="0" presStyleCnt="1" custScaleX="123880" custLinFactNeighborX="-19927" custLinFactNeighborY="-4962"/>
      <dgm:spPr/>
    </dgm:pt>
    <dgm:pt modelId="{B0415BDE-F746-46A3-9BE5-C3681C38BE2C}" type="pres">
      <dgm:prSet presAssocID="{47A8EE0A-EC5E-457A-9974-54906FDC68B5}" presName="arrowDiagram3" presStyleCnt="0"/>
      <dgm:spPr/>
    </dgm:pt>
    <dgm:pt modelId="{3E7C94C1-16F8-4F3C-B39A-2BCB905582AE}" type="pres">
      <dgm:prSet presAssocID="{17419731-8F3F-4F6B-86F3-E7DF4AADC1F1}" presName="bullet3a" presStyleLbl="node1" presStyleIdx="0" presStyleCnt="3" custLinFactX="-400000" custLinFactY="100000" custLinFactNeighborX="-494111" custLinFactNeighborY="118870"/>
      <dgm:spPr/>
    </dgm:pt>
    <dgm:pt modelId="{6D7FE531-BECE-4E11-B0D9-6BB38FD058E8}" type="pres">
      <dgm:prSet presAssocID="{17419731-8F3F-4F6B-86F3-E7DF4AADC1F1}" presName="textBox3a" presStyleLbl="revTx" presStyleIdx="0" presStyleCnt="3" custScaleX="144095" custScaleY="63919" custLinFactNeighborX="-70730" custLinFactNeighborY="17081">
        <dgm:presLayoutVars>
          <dgm:bulletEnabled val="1"/>
        </dgm:presLayoutVars>
      </dgm:prSet>
      <dgm:spPr/>
      <dgm:t>
        <a:bodyPr/>
        <a:lstStyle/>
        <a:p>
          <a:endParaRPr lang="en-GB"/>
        </a:p>
      </dgm:t>
    </dgm:pt>
    <dgm:pt modelId="{7A643272-E59B-4B42-9012-517E54EBC7B2}" type="pres">
      <dgm:prSet presAssocID="{457A2A6C-C377-4435-AE04-C3BBC575474F}" presName="bullet3b" presStyleLbl="node1" presStyleIdx="1" presStyleCnt="3" custLinFactX="-200000" custLinFactY="70845" custLinFactNeighborX="-263464" custLinFactNeighborY="100000"/>
      <dgm:spPr/>
    </dgm:pt>
    <dgm:pt modelId="{8F9CB5AE-B2E6-40A4-AB3C-E4612A1AA269}" type="pres">
      <dgm:prSet presAssocID="{457A2A6C-C377-4435-AE04-C3BBC575474F}" presName="textBox3b" presStyleLbl="revTx" presStyleIdx="1" presStyleCnt="3" custScaleX="144141" custScaleY="26379" custLinFactNeighborX="-66276" custLinFactNeighborY="-11489">
        <dgm:presLayoutVars>
          <dgm:bulletEnabled val="1"/>
        </dgm:presLayoutVars>
      </dgm:prSet>
      <dgm:spPr/>
      <dgm:t>
        <a:bodyPr/>
        <a:lstStyle/>
        <a:p>
          <a:endParaRPr lang="en-GB"/>
        </a:p>
      </dgm:t>
    </dgm:pt>
    <dgm:pt modelId="{86CBDCEB-B0CA-4A53-B42A-949B50EFAEB0}" type="pres">
      <dgm:prSet presAssocID="{11FF68DA-6A98-4BD2-A37E-6D9696AD0EFD}" presName="bullet3c" presStyleLbl="node1" presStyleIdx="2" presStyleCnt="3" custLinFactX="-73798" custLinFactNeighborX="-100000" custLinFactNeighborY="87260"/>
      <dgm:spPr/>
      <dgm:t>
        <a:bodyPr/>
        <a:lstStyle/>
        <a:p>
          <a:endParaRPr lang="en-GB"/>
        </a:p>
      </dgm:t>
    </dgm:pt>
    <dgm:pt modelId="{CA025A6F-FA1C-4CF6-BAD1-455E072E0ED4}" type="pres">
      <dgm:prSet presAssocID="{11FF68DA-6A98-4BD2-A37E-6D9696AD0EFD}" presName="textBox3c" presStyleLbl="revTx" presStyleIdx="2" presStyleCnt="3" custScaleX="136025" custScaleY="28058" custLinFactNeighborX="-24002" custLinFactNeighborY="-16906">
        <dgm:presLayoutVars>
          <dgm:bulletEnabled val="1"/>
        </dgm:presLayoutVars>
      </dgm:prSet>
      <dgm:spPr/>
      <dgm:t>
        <a:bodyPr/>
        <a:lstStyle/>
        <a:p>
          <a:endParaRPr lang="en-GB"/>
        </a:p>
      </dgm:t>
    </dgm:pt>
  </dgm:ptLst>
  <dgm:cxnLst>
    <dgm:cxn modelId="{4D072906-D82F-4356-BF98-01BE6E7504F3}" type="presOf" srcId="{47A8EE0A-EC5E-457A-9974-54906FDC68B5}" destId="{7365AC6D-0EB3-439E-B691-87DAB1880C5E}" srcOrd="0" destOrd="0" presId="urn:microsoft.com/office/officeart/2005/8/layout/arrow2"/>
    <dgm:cxn modelId="{9EFB4351-BD8E-4ED8-A108-82E12EEFB8C0}" type="presOf" srcId="{11FF68DA-6A98-4BD2-A37E-6D9696AD0EFD}" destId="{CA025A6F-FA1C-4CF6-BAD1-455E072E0ED4}" srcOrd="0" destOrd="0" presId="urn:microsoft.com/office/officeart/2005/8/layout/arrow2"/>
    <dgm:cxn modelId="{DBB73B75-C945-4D7F-989A-1843DD635B46}" type="presOf" srcId="{457A2A6C-C377-4435-AE04-C3BBC575474F}" destId="{8F9CB5AE-B2E6-40A4-AB3C-E4612A1AA269}" srcOrd="0" destOrd="0" presId="urn:microsoft.com/office/officeart/2005/8/layout/arrow2"/>
    <dgm:cxn modelId="{0EBF117D-C448-405E-BEDC-B9CB50F97384}" srcId="{47A8EE0A-EC5E-457A-9974-54906FDC68B5}" destId="{17419731-8F3F-4F6B-86F3-E7DF4AADC1F1}" srcOrd="0" destOrd="0" parTransId="{3B72152C-B8C7-44B7-8D6E-B1393D465639}" sibTransId="{8CE18117-168D-42E6-8D7D-CF07947685F1}"/>
    <dgm:cxn modelId="{D7B80ED6-C531-4A9C-A7DA-B0DF72BA719C}" type="presOf" srcId="{17419731-8F3F-4F6B-86F3-E7DF4AADC1F1}" destId="{6D7FE531-BECE-4E11-B0D9-6BB38FD058E8}" srcOrd="0" destOrd="0" presId="urn:microsoft.com/office/officeart/2005/8/layout/arrow2"/>
    <dgm:cxn modelId="{DBE6F58B-C129-4519-8696-B1E5F8CDB7F0}" srcId="{47A8EE0A-EC5E-457A-9974-54906FDC68B5}" destId="{11FF68DA-6A98-4BD2-A37E-6D9696AD0EFD}" srcOrd="2" destOrd="0" parTransId="{392B9DCB-CF17-411A-B7FB-636352BCCE55}" sibTransId="{93629209-1753-4B3D-B8E2-CC5D876825BC}"/>
    <dgm:cxn modelId="{68CC2240-7B2C-43F0-891B-3FC48EC5AA45}" srcId="{47A8EE0A-EC5E-457A-9974-54906FDC68B5}" destId="{457A2A6C-C377-4435-AE04-C3BBC575474F}" srcOrd="1" destOrd="0" parTransId="{24FE1B0A-4399-425D-A44F-0B67BF3E715D}" sibTransId="{88722380-B6E1-4DB8-BEF7-965EC6809851}"/>
    <dgm:cxn modelId="{EB099733-6963-44C4-8686-0A3FF6FE8074}" type="presParOf" srcId="{7365AC6D-0EB3-439E-B691-87DAB1880C5E}" destId="{068ADF8C-825C-4725-8441-7882C0139A8B}" srcOrd="0" destOrd="0" presId="urn:microsoft.com/office/officeart/2005/8/layout/arrow2"/>
    <dgm:cxn modelId="{7A1F2136-54CE-4F68-A321-A9750CD5BF77}" type="presParOf" srcId="{7365AC6D-0EB3-439E-B691-87DAB1880C5E}" destId="{B0415BDE-F746-46A3-9BE5-C3681C38BE2C}" srcOrd="1" destOrd="0" presId="urn:microsoft.com/office/officeart/2005/8/layout/arrow2"/>
    <dgm:cxn modelId="{D8D6656F-0F03-4246-B33F-19899AABFF07}" type="presParOf" srcId="{B0415BDE-F746-46A3-9BE5-C3681C38BE2C}" destId="{3E7C94C1-16F8-4F3C-B39A-2BCB905582AE}" srcOrd="0" destOrd="0" presId="urn:microsoft.com/office/officeart/2005/8/layout/arrow2"/>
    <dgm:cxn modelId="{37EA99F8-27B2-46F6-B9FE-32633693795D}" type="presParOf" srcId="{B0415BDE-F746-46A3-9BE5-C3681C38BE2C}" destId="{6D7FE531-BECE-4E11-B0D9-6BB38FD058E8}" srcOrd="1" destOrd="0" presId="urn:microsoft.com/office/officeart/2005/8/layout/arrow2"/>
    <dgm:cxn modelId="{0453082E-5700-418D-98DC-5BD68C9C7703}" type="presParOf" srcId="{B0415BDE-F746-46A3-9BE5-C3681C38BE2C}" destId="{7A643272-E59B-4B42-9012-517E54EBC7B2}" srcOrd="2" destOrd="0" presId="urn:microsoft.com/office/officeart/2005/8/layout/arrow2"/>
    <dgm:cxn modelId="{C10A1633-51C6-49FC-8D96-BA85FF9CF81E}" type="presParOf" srcId="{B0415BDE-F746-46A3-9BE5-C3681C38BE2C}" destId="{8F9CB5AE-B2E6-40A4-AB3C-E4612A1AA269}" srcOrd="3" destOrd="0" presId="urn:microsoft.com/office/officeart/2005/8/layout/arrow2"/>
    <dgm:cxn modelId="{AF7BE67C-6270-4C4A-952D-376DC13EDB1D}" type="presParOf" srcId="{B0415BDE-F746-46A3-9BE5-C3681C38BE2C}" destId="{86CBDCEB-B0CA-4A53-B42A-949B50EFAEB0}" srcOrd="4" destOrd="0" presId="urn:microsoft.com/office/officeart/2005/8/layout/arrow2"/>
    <dgm:cxn modelId="{AAA146BC-A2B7-4365-A50B-114247AFC3FF}" type="presParOf" srcId="{B0415BDE-F746-46A3-9BE5-C3681C38BE2C}" destId="{CA025A6F-FA1C-4CF6-BAD1-455E072E0ED4}"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BF9219-5DE0-4DBE-B47B-8DC480A102B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BF2F553D-847D-4A77-82B3-6700AD82FDA8}">
      <dgm:prSet phldrT="[Text]"/>
      <dgm:spPr/>
      <dgm:t>
        <a:bodyPr/>
        <a:lstStyle/>
        <a:p>
          <a:r>
            <a:rPr lang="en-GB" dirty="0" smtClean="0"/>
            <a:t>Inception</a:t>
          </a:r>
          <a:endParaRPr lang="en-GB" dirty="0"/>
        </a:p>
      </dgm:t>
    </dgm:pt>
    <dgm:pt modelId="{66BD44A1-1CB8-42C9-984C-04034FC8BBB2}" type="parTrans" cxnId="{A13B307D-F770-4026-AC50-B0B13050F81A}">
      <dgm:prSet/>
      <dgm:spPr/>
      <dgm:t>
        <a:bodyPr/>
        <a:lstStyle/>
        <a:p>
          <a:endParaRPr lang="en-GB"/>
        </a:p>
      </dgm:t>
    </dgm:pt>
    <dgm:pt modelId="{B828F3DB-C516-41E6-8DE2-1E3C9C6B8DC7}" type="sibTrans" cxnId="{A13B307D-F770-4026-AC50-B0B13050F81A}">
      <dgm:prSet/>
      <dgm:spPr/>
      <dgm:t>
        <a:bodyPr/>
        <a:lstStyle/>
        <a:p>
          <a:endParaRPr lang="en-GB"/>
        </a:p>
      </dgm:t>
    </dgm:pt>
    <dgm:pt modelId="{D2CDBEFF-60EF-44EE-B2EE-62AEA212A296}">
      <dgm:prSet phldrT="[Text]"/>
      <dgm:spPr/>
      <dgm:t>
        <a:bodyPr/>
        <a:lstStyle/>
        <a:p>
          <a:r>
            <a:rPr lang="en-GB" dirty="0" smtClean="0"/>
            <a:t>9</a:t>
          </a:r>
          <a:r>
            <a:rPr lang="en-GB" baseline="30000" dirty="0" smtClean="0"/>
            <a:t>th</a:t>
          </a:r>
          <a:r>
            <a:rPr lang="en-GB" dirty="0" smtClean="0"/>
            <a:t> February 2015 – 8 Digital Media Investigators recruited</a:t>
          </a:r>
          <a:endParaRPr lang="en-GB" dirty="0"/>
        </a:p>
      </dgm:t>
    </dgm:pt>
    <dgm:pt modelId="{3015020B-D435-44CA-8BD0-F1B39769A457}" type="parTrans" cxnId="{10B97689-A3D1-42DD-AA0D-476215E1E2DA}">
      <dgm:prSet/>
      <dgm:spPr/>
      <dgm:t>
        <a:bodyPr/>
        <a:lstStyle/>
        <a:p>
          <a:endParaRPr lang="en-GB"/>
        </a:p>
      </dgm:t>
    </dgm:pt>
    <dgm:pt modelId="{EE413B91-FC05-45A9-8307-66B8CDBDA100}" type="sibTrans" cxnId="{10B97689-A3D1-42DD-AA0D-476215E1E2DA}">
      <dgm:prSet/>
      <dgm:spPr/>
      <dgm:t>
        <a:bodyPr/>
        <a:lstStyle/>
        <a:p>
          <a:endParaRPr lang="en-GB"/>
        </a:p>
      </dgm:t>
    </dgm:pt>
    <dgm:pt modelId="{D3DA7094-1EF6-47FC-9413-B2A92B8BD757}">
      <dgm:prSet phldrT="[Text]"/>
      <dgm:spPr/>
      <dgm:t>
        <a:bodyPr/>
        <a:lstStyle/>
        <a:p>
          <a:r>
            <a:rPr lang="en-GB" dirty="0" smtClean="0"/>
            <a:t>10 Objectives created to improve day to day policing of cybercrime</a:t>
          </a:r>
          <a:endParaRPr lang="en-GB" dirty="0"/>
        </a:p>
      </dgm:t>
    </dgm:pt>
    <dgm:pt modelId="{525A6BEE-47C9-49CE-81B0-551EA38AB922}" type="parTrans" cxnId="{9780D166-B378-4FB1-BC37-DA9A6AFCA17A}">
      <dgm:prSet/>
      <dgm:spPr/>
      <dgm:t>
        <a:bodyPr/>
        <a:lstStyle/>
        <a:p>
          <a:endParaRPr lang="en-GB"/>
        </a:p>
      </dgm:t>
    </dgm:pt>
    <dgm:pt modelId="{E0C8895F-0533-4585-8579-765E25C65364}" type="sibTrans" cxnId="{9780D166-B378-4FB1-BC37-DA9A6AFCA17A}">
      <dgm:prSet/>
      <dgm:spPr/>
      <dgm:t>
        <a:bodyPr/>
        <a:lstStyle/>
        <a:p>
          <a:endParaRPr lang="en-GB"/>
        </a:p>
      </dgm:t>
    </dgm:pt>
    <dgm:pt modelId="{2392C8B1-6BD2-4090-B18A-280B10F54683}">
      <dgm:prSet phldrT="[Text]"/>
      <dgm:spPr/>
      <dgm:t>
        <a:bodyPr/>
        <a:lstStyle/>
        <a:p>
          <a:r>
            <a:rPr lang="en-GB" dirty="0" smtClean="0"/>
            <a:t>Now</a:t>
          </a:r>
          <a:endParaRPr lang="en-GB" dirty="0"/>
        </a:p>
      </dgm:t>
    </dgm:pt>
    <dgm:pt modelId="{E2F0A252-AC63-4AC0-A7D3-936196B81C0B}" type="parTrans" cxnId="{95A63666-ACF6-42D8-901A-D607DD90CC11}">
      <dgm:prSet/>
      <dgm:spPr/>
      <dgm:t>
        <a:bodyPr/>
        <a:lstStyle/>
        <a:p>
          <a:endParaRPr lang="en-GB"/>
        </a:p>
      </dgm:t>
    </dgm:pt>
    <dgm:pt modelId="{C3DBE28E-A85A-4E36-A960-17BB9FFACD47}" type="sibTrans" cxnId="{95A63666-ACF6-42D8-901A-D607DD90CC11}">
      <dgm:prSet/>
      <dgm:spPr/>
      <dgm:t>
        <a:bodyPr/>
        <a:lstStyle/>
        <a:p>
          <a:endParaRPr lang="en-GB"/>
        </a:p>
      </dgm:t>
    </dgm:pt>
    <dgm:pt modelId="{5D9E7099-5441-414F-9F7B-3ADEC4E1EEE7}">
      <dgm:prSet phldrT="[Text]"/>
      <dgm:spPr/>
      <dgm:t>
        <a:bodyPr/>
        <a:lstStyle/>
        <a:p>
          <a:r>
            <a:rPr lang="en-GB" dirty="0" smtClean="0"/>
            <a:t>Policy and Procedure to enable access to DMI team skills/support.</a:t>
          </a:r>
          <a:endParaRPr lang="en-GB" dirty="0"/>
        </a:p>
      </dgm:t>
    </dgm:pt>
    <dgm:pt modelId="{8B9BE6AE-32A9-4577-AAC9-F59E9817DC6B}" type="parTrans" cxnId="{BBA412B7-6B1D-4E37-AB28-4F8DCD5CA8E0}">
      <dgm:prSet/>
      <dgm:spPr/>
      <dgm:t>
        <a:bodyPr/>
        <a:lstStyle/>
        <a:p>
          <a:endParaRPr lang="en-GB"/>
        </a:p>
      </dgm:t>
    </dgm:pt>
    <dgm:pt modelId="{2EBFA2EA-40BF-4DFE-8BC9-20078A1B9F8C}" type="sibTrans" cxnId="{BBA412B7-6B1D-4E37-AB28-4F8DCD5CA8E0}">
      <dgm:prSet/>
      <dgm:spPr/>
      <dgm:t>
        <a:bodyPr/>
        <a:lstStyle/>
        <a:p>
          <a:endParaRPr lang="en-GB"/>
        </a:p>
      </dgm:t>
    </dgm:pt>
    <dgm:pt modelId="{8DB68D9E-EE4C-4739-81EC-09E43847081C}">
      <dgm:prSet phldrT="[Text]"/>
      <dgm:spPr/>
      <dgm:t>
        <a:bodyPr/>
        <a:lstStyle/>
        <a:p>
          <a:r>
            <a:rPr lang="en-GB" dirty="0" smtClean="0"/>
            <a:t>3 Phase communications strategy</a:t>
          </a:r>
          <a:endParaRPr lang="en-GB" dirty="0"/>
        </a:p>
      </dgm:t>
    </dgm:pt>
    <dgm:pt modelId="{89A1E899-3B67-42B2-9605-695F37CFD798}" type="parTrans" cxnId="{4E315B91-F0A9-49B7-AB34-D3B1E508CA03}">
      <dgm:prSet/>
      <dgm:spPr/>
      <dgm:t>
        <a:bodyPr/>
        <a:lstStyle/>
        <a:p>
          <a:endParaRPr lang="en-GB"/>
        </a:p>
      </dgm:t>
    </dgm:pt>
    <dgm:pt modelId="{D7BC40AD-2E69-41E5-845C-18DB6A0AB21B}" type="sibTrans" cxnId="{4E315B91-F0A9-49B7-AB34-D3B1E508CA03}">
      <dgm:prSet/>
      <dgm:spPr/>
      <dgm:t>
        <a:bodyPr/>
        <a:lstStyle/>
        <a:p>
          <a:endParaRPr lang="en-GB"/>
        </a:p>
      </dgm:t>
    </dgm:pt>
    <dgm:pt modelId="{1F373781-CE74-406C-A7A3-18640EBEF7C3}">
      <dgm:prSet phldrT="[Text]"/>
      <dgm:spPr/>
      <dgm:t>
        <a:bodyPr/>
        <a:lstStyle/>
        <a:p>
          <a:r>
            <a:rPr lang="en-GB" dirty="0" smtClean="0"/>
            <a:t>Next Steps</a:t>
          </a:r>
          <a:endParaRPr lang="en-GB" dirty="0"/>
        </a:p>
      </dgm:t>
    </dgm:pt>
    <dgm:pt modelId="{20C12264-3B24-44B9-BA87-38E3CBD62A92}" type="parTrans" cxnId="{0FB0EF3E-4AA9-41E7-833F-FC4807DF5DB8}">
      <dgm:prSet/>
      <dgm:spPr/>
      <dgm:t>
        <a:bodyPr/>
        <a:lstStyle/>
        <a:p>
          <a:endParaRPr lang="en-GB"/>
        </a:p>
      </dgm:t>
    </dgm:pt>
    <dgm:pt modelId="{A0177F98-C7F6-4B3A-918C-6A522020EC36}" type="sibTrans" cxnId="{0FB0EF3E-4AA9-41E7-833F-FC4807DF5DB8}">
      <dgm:prSet/>
      <dgm:spPr/>
      <dgm:t>
        <a:bodyPr/>
        <a:lstStyle/>
        <a:p>
          <a:endParaRPr lang="en-GB"/>
        </a:p>
      </dgm:t>
    </dgm:pt>
    <dgm:pt modelId="{525FCFF9-9E69-43E1-9CF3-89ED8BAE20DE}">
      <dgm:prSet phldrT="[Text]"/>
      <dgm:spPr/>
      <dgm:t>
        <a:bodyPr/>
        <a:lstStyle/>
        <a:p>
          <a:r>
            <a:rPr lang="en-GB" dirty="0" smtClean="0"/>
            <a:t>DMI lead review of current working practice.</a:t>
          </a:r>
          <a:endParaRPr lang="en-GB" dirty="0"/>
        </a:p>
      </dgm:t>
    </dgm:pt>
    <dgm:pt modelId="{CDAF098B-DCA5-4DAC-860D-489ADEAC2E31}" type="parTrans" cxnId="{96E8D2A4-38C8-4BB7-A542-718F0DE33817}">
      <dgm:prSet/>
      <dgm:spPr/>
      <dgm:t>
        <a:bodyPr/>
        <a:lstStyle/>
        <a:p>
          <a:endParaRPr lang="en-GB"/>
        </a:p>
      </dgm:t>
    </dgm:pt>
    <dgm:pt modelId="{D0C112CD-609E-4ED3-AB72-46C8272C070B}" type="sibTrans" cxnId="{96E8D2A4-38C8-4BB7-A542-718F0DE33817}">
      <dgm:prSet/>
      <dgm:spPr/>
      <dgm:t>
        <a:bodyPr/>
        <a:lstStyle/>
        <a:p>
          <a:endParaRPr lang="en-GB"/>
        </a:p>
      </dgm:t>
    </dgm:pt>
    <dgm:pt modelId="{758DD4C7-2C3C-4203-9E30-924EC63B5812}">
      <dgm:prSet phldrT="[Text]"/>
      <dgm:spPr/>
      <dgm:t>
        <a:bodyPr/>
        <a:lstStyle/>
        <a:p>
          <a:r>
            <a:rPr lang="en-GB" dirty="0" smtClean="0"/>
            <a:t>Creation of links to academia (DMU) to research impact of cybercrime on local businesses.</a:t>
          </a:r>
          <a:endParaRPr lang="en-GB" dirty="0"/>
        </a:p>
      </dgm:t>
    </dgm:pt>
    <dgm:pt modelId="{36313D54-3121-4AA0-9997-DE428F1F4335}" type="parTrans" cxnId="{EF1D8087-2425-4479-B3D6-9BDC70E20D50}">
      <dgm:prSet/>
      <dgm:spPr/>
      <dgm:t>
        <a:bodyPr/>
        <a:lstStyle/>
        <a:p>
          <a:endParaRPr lang="en-GB"/>
        </a:p>
      </dgm:t>
    </dgm:pt>
    <dgm:pt modelId="{8ED19792-7FAF-4CB2-B847-79FF47CC4FEB}" type="sibTrans" cxnId="{EF1D8087-2425-4479-B3D6-9BDC70E20D50}">
      <dgm:prSet/>
      <dgm:spPr/>
      <dgm:t>
        <a:bodyPr/>
        <a:lstStyle/>
        <a:p>
          <a:endParaRPr lang="en-GB"/>
        </a:p>
      </dgm:t>
    </dgm:pt>
    <dgm:pt modelId="{5BB62406-2A84-48FE-B112-2878F83EC1FD}">
      <dgm:prSet phldrT="[Text]"/>
      <dgm:spPr/>
      <dgm:t>
        <a:bodyPr/>
        <a:lstStyle/>
        <a:p>
          <a:r>
            <a:rPr lang="en-GB" dirty="0" smtClean="0"/>
            <a:t>DMI team accredited and trained in multi-source exploitation analysis.</a:t>
          </a:r>
          <a:endParaRPr lang="en-GB" dirty="0"/>
        </a:p>
      </dgm:t>
    </dgm:pt>
    <dgm:pt modelId="{48D3B9BA-A672-456E-A22D-40BB53528985}" type="parTrans" cxnId="{B2167C8B-954D-4A01-922C-106438A0683C}">
      <dgm:prSet/>
      <dgm:spPr/>
      <dgm:t>
        <a:bodyPr/>
        <a:lstStyle/>
        <a:p>
          <a:endParaRPr lang="en-GB"/>
        </a:p>
      </dgm:t>
    </dgm:pt>
    <dgm:pt modelId="{DAEEC1F4-B3DB-4DD1-A0A3-57622A6400BD}" type="sibTrans" cxnId="{B2167C8B-954D-4A01-922C-106438A0683C}">
      <dgm:prSet/>
      <dgm:spPr/>
      <dgm:t>
        <a:bodyPr/>
        <a:lstStyle/>
        <a:p>
          <a:endParaRPr lang="en-GB"/>
        </a:p>
      </dgm:t>
    </dgm:pt>
    <dgm:pt modelId="{07070375-BF60-4298-8167-C2ADD41B0ABF}">
      <dgm:prSet phldrT="[Text]"/>
      <dgm:spPr/>
      <dgm:t>
        <a:bodyPr/>
        <a:lstStyle/>
        <a:p>
          <a:r>
            <a:rPr lang="en-GB" dirty="0" smtClean="0"/>
            <a:t>Using data from Serious and Organised Crime Segmentation Initiative to identify risk groups.</a:t>
          </a:r>
          <a:endParaRPr lang="en-GB" dirty="0"/>
        </a:p>
      </dgm:t>
    </dgm:pt>
    <dgm:pt modelId="{A45BFE8E-3250-4074-B4DD-A461EE9E4324}" type="parTrans" cxnId="{30770135-603C-44CC-8116-8A0045E622E8}">
      <dgm:prSet/>
      <dgm:spPr/>
      <dgm:t>
        <a:bodyPr/>
        <a:lstStyle/>
        <a:p>
          <a:endParaRPr lang="en-GB"/>
        </a:p>
      </dgm:t>
    </dgm:pt>
    <dgm:pt modelId="{12685F11-092A-4D2E-AB4B-137B8FF32B1B}" type="sibTrans" cxnId="{30770135-603C-44CC-8116-8A0045E622E8}">
      <dgm:prSet/>
      <dgm:spPr/>
      <dgm:t>
        <a:bodyPr/>
        <a:lstStyle/>
        <a:p>
          <a:endParaRPr lang="en-GB"/>
        </a:p>
      </dgm:t>
    </dgm:pt>
    <dgm:pt modelId="{BA10BAE1-C723-41DC-8BCD-87842F6392B3}" type="pres">
      <dgm:prSet presAssocID="{13BF9219-5DE0-4DBE-B47B-8DC480A102BF}" presName="linearFlow" presStyleCnt="0">
        <dgm:presLayoutVars>
          <dgm:dir/>
          <dgm:animLvl val="lvl"/>
          <dgm:resizeHandles val="exact"/>
        </dgm:presLayoutVars>
      </dgm:prSet>
      <dgm:spPr/>
      <dgm:t>
        <a:bodyPr/>
        <a:lstStyle/>
        <a:p>
          <a:endParaRPr lang="en-GB"/>
        </a:p>
      </dgm:t>
    </dgm:pt>
    <dgm:pt modelId="{65255D61-961B-4811-808C-8E0A6EEF2E73}" type="pres">
      <dgm:prSet presAssocID="{BF2F553D-847D-4A77-82B3-6700AD82FDA8}" presName="composite" presStyleCnt="0"/>
      <dgm:spPr/>
    </dgm:pt>
    <dgm:pt modelId="{B563BB5F-DDDC-4AFB-80DC-16937B07C459}" type="pres">
      <dgm:prSet presAssocID="{BF2F553D-847D-4A77-82B3-6700AD82FDA8}" presName="parentText" presStyleLbl="alignNode1" presStyleIdx="0" presStyleCnt="3">
        <dgm:presLayoutVars>
          <dgm:chMax val="1"/>
          <dgm:bulletEnabled val="1"/>
        </dgm:presLayoutVars>
      </dgm:prSet>
      <dgm:spPr/>
      <dgm:t>
        <a:bodyPr/>
        <a:lstStyle/>
        <a:p>
          <a:endParaRPr lang="en-GB"/>
        </a:p>
      </dgm:t>
    </dgm:pt>
    <dgm:pt modelId="{C504CF32-6E86-4135-84F4-A369FF183C8A}" type="pres">
      <dgm:prSet presAssocID="{BF2F553D-847D-4A77-82B3-6700AD82FDA8}" presName="descendantText" presStyleLbl="alignAcc1" presStyleIdx="0" presStyleCnt="3" custScaleX="94832">
        <dgm:presLayoutVars>
          <dgm:bulletEnabled val="1"/>
        </dgm:presLayoutVars>
      </dgm:prSet>
      <dgm:spPr/>
      <dgm:t>
        <a:bodyPr/>
        <a:lstStyle/>
        <a:p>
          <a:endParaRPr lang="en-GB"/>
        </a:p>
      </dgm:t>
    </dgm:pt>
    <dgm:pt modelId="{30594748-F25D-4E0B-94FE-1DCC39AE7B10}" type="pres">
      <dgm:prSet presAssocID="{B828F3DB-C516-41E6-8DE2-1E3C9C6B8DC7}" presName="sp" presStyleCnt="0"/>
      <dgm:spPr/>
    </dgm:pt>
    <dgm:pt modelId="{D67132D7-8444-4D51-916A-5AB3A655CF74}" type="pres">
      <dgm:prSet presAssocID="{2392C8B1-6BD2-4090-B18A-280B10F54683}" presName="composite" presStyleCnt="0"/>
      <dgm:spPr/>
    </dgm:pt>
    <dgm:pt modelId="{678C1CAB-86F2-42E9-8AB7-2E9C9271A0EF}" type="pres">
      <dgm:prSet presAssocID="{2392C8B1-6BD2-4090-B18A-280B10F54683}" presName="parentText" presStyleLbl="alignNode1" presStyleIdx="1" presStyleCnt="3">
        <dgm:presLayoutVars>
          <dgm:chMax val="1"/>
          <dgm:bulletEnabled val="1"/>
        </dgm:presLayoutVars>
      </dgm:prSet>
      <dgm:spPr/>
      <dgm:t>
        <a:bodyPr/>
        <a:lstStyle/>
        <a:p>
          <a:endParaRPr lang="en-GB"/>
        </a:p>
      </dgm:t>
    </dgm:pt>
    <dgm:pt modelId="{1A4FCB29-5660-4F3C-9F8E-A385F082BDED}" type="pres">
      <dgm:prSet presAssocID="{2392C8B1-6BD2-4090-B18A-280B10F54683}" presName="descendantText" presStyleLbl="alignAcc1" presStyleIdx="1" presStyleCnt="3" custScaleX="94266" custScaleY="120187">
        <dgm:presLayoutVars>
          <dgm:bulletEnabled val="1"/>
        </dgm:presLayoutVars>
      </dgm:prSet>
      <dgm:spPr/>
      <dgm:t>
        <a:bodyPr/>
        <a:lstStyle/>
        <a:p>
          <a:endParaRPr lang="en-GB"/>
        </a:p>
      </dgm:t>
    </dgm:pt>
    <dgm:pt modelId="{8CF4094C-5C6A-48BA-B94D-EB7465BAECCB}" type="pres">
      <dgm:prSet presAssocID="{C3DBE28E-A85A-4E36-A960-17BB9FFACD47}" presName="sp" presStyleCnt="0"/>
      <dgm:spPr/>
    </dgm:pt>
    <dgm:pt modelId="{CD915614-3EA2-4A82-A09D-CF1EB40A6B8B}" type="pres">
      <dgm:prSet presAssocID="{1F373781-CE74-406C-A7A3-18640EBEF7C3}" presName="composite" presStyleCnt="0"/>
      <dgm:spPr/>
    </dgm:pt>
    <dgm:pt modelId="{7CECCAD0-D351-4985-8C40-9585E5725121}" type="pres">
      <dgm:prSet presAssocID="{1F373781-CE74-406C-A7A3-18640EBEF7C3}" presName="parentText" presStyleLbl="alignNode1" presStyleIdx="2" presStyleCnt="3">
        <dgm:presLayoutVars>
          <dgm:chMax val="1"/>
          <dgm:bulletEnabled val="1"/>
        </dgm:presLayoutVars>
      </dgm:prSet>
      <dgm:spPr/>
      <dgm:t>
        <a:bodyPr/>
        <a:lstStyle/>
        <a:p>
          <a:endParaRPr lang="en-GB"/>
        </a:p>
      </dgm:t>
    </dgm:pt>
    <dgm:pt modelId="{CA4B8919-3B55-4226-B2DC-FE75AF23464C}" type="pres">
      <dgm:prSet presAssocID="{1F373781-CE74-406C-A7A3-18640EBEF7C3}" presName="descendantText" presStyleLbl="alignAcc1" presStyleIdx="2" presStyleCnt="3" custScaleX="94266" custScaleY="133133">
        <dgm:presLayoutVars>
          <dgm:bulletEnabled val="1"/>
        </dgm:presLayoutVars>
      </dgm:prSet>
      <dgm:spPr/>
      <dgm:t>
        <a:bodyPr/>
        <a:lstStyle/>
        <a:p>
          <a:endParaRPr lang="en-GB"/>
        </a:p>
      </dgm:t>
    </dgm:pt>
  </dgm:ptLst>
  <dgm:cxnLst>
    <dgm:cxn modelId="{3D157802-2ACA-468B-BCC6-F4A1DF2EDAE4}" type="presOf" srcId="{5BB62406-2A84-48FE-B112-2878F83EC1FD}" destId="{1A4FCB29-5660-4F3C-9F8E-A385F082BDED}" srcOrd="0" destOrd="0" presId="urn:microsoft.com/office/officeart/2005/8/layout/chevron2"/>
    <dgm:cxn modelId="{4E315B91-F0A9-49B7-AB34-D3B1E508CA03}" srcId="{2392C8B1-6BD2-4090-B18A-280B10F54683}" destId="{8DB68D9E-EE4C-4739-81EC-09E43847081C}" srcOrd="2" destOrd="0" parTransId="{89A1E899-3B67-42B2-9605-695F37CFD798}" sibTransId="{D7BC40AD-2E69-41E5-845C-18DB6A0AB21B}"/>
    <dgm:cxn modelId="{A13B307D-F770-4026-AC50-B0B13050F81A}" srcId="{13BF9219-5DE0-4DBE-B47B-8DC480A102BF}" destId="{BF2F553D-847D-4A77-82B3-6700AD82FDA8}" srcOrd="0" destOrd="0" parTransId="{66BD44A1-1CB8-42C9-984C-04034FC8BBB2}" sibTransId="{B828F3DB-C516-41E6-8DE2-1E3C9C6B8DC7}"/>
    <dgm:cxn modelId="{4A280E80-4714-41A5-A404-5473C72D7186}" type="presOf" srcId="{2392C8B1-6BD2-4090-B18A-280B10F54683}" destId="{678C1CAB-86F2-42E9-8AB7-2E9C9271A0EF}" srcOrd="0" destOrd="0" presId="urn:microsoft.com/office/officeart/2005/8/layout/chevron2"/>
    <dgm:cxn modelId="{30770135-603C-44CC-8116-8A0045E622E8}" srcId="{1F373781-CE74-406C-A7A3-18640EBEF7C3}" destId="{07070375-BF60-4298-8167-C2ADD41B0ABF}" srcOrd="1" destOrd="0" parTransId="{A45BFE8E-3250-4074-B4DD-A461EE9E4324}" sibTransId="{12685F11-092A-4D2E-AB4B-137B8FF32B1B}"/>
    <dgm:cxn modelId="{02D98449-7728-4707-83F8-565912593C9F}" type="presOf" srcId="{D2CDBEFF-60EF-44EE-B2EE-62AEA212A296}" destId="{C504CF32-6E86-4135-84F4-A369FF183C8A}" srcOrd="0" destOrd="0" presId="urn:microsoft.com/office/officeart/2005/8/layout/chevron2"/>
    <dgm:cxn modelId="{B2167C8B-954D-4A01-922C-106438A0683C}" srcId="{2392C8B1-6BD2-4090-B18A-280B10F54683}" destId="{5BB62406-2A84-48FE-B112-2878F83EC1FD}" srcOrd="0" destOrd="0" parTransId="{48D3B9BA-A672-456E-A22D-40BB53528985}" sibTransId="{DAEEC1F4-B3DB-4DD1-A0A3-57622A6400BD}"/>
    <dgm:cxn modelId="{4DBAD40C-AE74-40E9-A5CD-2CB66BEF376E}" type="presOf" srcId="{758DD4C7-2C3C-4203-9E30-924EC63B5812}" destId="{CA4B8919-3B55-4226-B2DC-FE75AF23464C}" srcOrd="0" destOrd="2" presId="urn:microsoft.com/office/officeart/2005/8/layout/chevron2"/>
    <dgm:cxn modelId="{EF1D8087-2425-4479-B3D6-9BDC70E20D50}" srcId="{1F373781-CE74-406C-A7A3-18640EBEF7C3}" destId="{758DD4C7-2C3C-4203-9E30-924EC63B5812}" srcOrd="2" destOrd="0" parTransId="{36313D54-3121-4AA0-9997-DE428F1F4335}" sibTransId="{8ED19792-7FAF-4CB2-B847-79FF47CC4FEB}"/>
    <dgm:cxn modelId="{9780D166-B378-4FB1-BC37-DA9A6AFCA17A}" srcId="{BF2F553D-847D-4A77-82B3-6700AD82FDA8}" destId="{D3DA7094-1EF6-47FC-9413-B2A92B8BD757}" srcOrd="1" destOrd="0" parTransId="{525A6BEE-47C9-49CE-81B0-551EA38AB922}" sibTransId="{E0C8895F-0533-4585-8579-765E25C65364}"/>
    <dgm:cxn modelId="{A2A7BBA3-34D2-4DC0-B391-108B838B8D45}" type="presOf" srcId="{D3DA7094-1EF6-47FC-9413-B2A92B8BD757}" destId="{C504CF32-6E86-4135-84F4-A369FF183C8A}" srcOrd="0" destOrd="1" presId="urn:microsoft.com/office/officeart/2005/8/layout/chevron2"/>
    <dgm:cxn modelId="{C5EFD2F7-8095-490E-B788-B36130CAE4B4}" type="presOf" srcId="{525FCFF9-9E69-43E1-9CF3-89ED8BAE20DE}" destId="{CA4B8919-3B55-4226-B2DC-FE75AF23464C}" srcOrd="0" destOrd="0" presId="urn:microsoft.com/office/officeart/2005/8/layout/chevron2"/>
    <dgm:cxn modelId="{95A63666-ACF6-42D8-901A-D607DD90CC11}" srcId="{13BF9219-5DE0-4DBE-B47B-8DC480A102BF}" destId="{2392C8B1-6BD2-4090-B18A-280B10F54683}" srcOrd="1" destOrd="0" parTransId="{E2F0A252-AC63-4AC0-A7D3-936196B81C0B}" sibTransId="{C3DBE28E-A85A-4E36-A960-17BB9FFACD47}"/>
    <dgm:cxn modelId="{48EE0B3F-9AA0-4673-A9F1-C53AE752FF34}" type="presOf" srcId="{13BF9219-5DE0-4DBE-B47B-8DC480A102BF}" destId="{BA10BAE1-C723-41DC-8BCD-87842F6392B3}" srcOrd="0" destOrd="0" presId="urn:microsoft.com/office/officeart/2005/8/layout/chevron2"/>
    <dgm:cxn modelId="{F2E0738C-476E-4F24-B89B-807BCE78B08E}" type="presOf" srcId="{07070375-BF60-4298-8167-C2ADD41B0ABF}" destId="{CA4B8919-3B55-4226-B2DC-FE75AF23464C}" srcOrd="0" destOrd="1" presId="urn:microsoft.com/office/officeart/2005/8/layout/chevron2"/>
    <dgm:cxn modelId="{96E8D2A4-38C8-4BB7-A542-718F0DE33817}" srcId="{1F373781-CE74-406C-A7A3-18640EBEF7C3}" destId="{525FCFF9-9E69-43E1-9CF3-89ED8BAE20DE}" srcOrd="0" destOrd="0" parTransId="{CDAF098B-DCA5-4DAC-860D-489ADEAC2E31}" sibTransId="{D0C112CD-609E-4ED3-AB72-46C8272C070B}"/>
    <dgm:cxn modelId="{CE433691-8B61-446B-BD51-B157E15F0CEC}" type="presOf" srcId="{BF2F553D-847D-4A77-82B3-6700AD82FDA8}" destId="{B563BB5F-DDDC-4AFB-80DC-16937B07C459}" srcOrd="0" destOrd="0" presId="urn:microsoft.com/office/officeart/2005/8/layout/chevron2"/>
    <dgm:cxn modelId="{EC1DDA86-0F2C-433F-AB0E-6A1837A6AA58}" type="presOf" srcId="{1F373781-CE74-406C-A7A3-18640EBEF7C3}" destId="{7CECCAD0-D351-4985-8C40-9585E5725121}" srcOrd="0" destOrd="0" presId="urn:microsoft.com/office/officeart/2005/8/layout/chevron2"/>
    <dgm:cxn modelId="{A4B0F30B-E7A2-443B-BF57-B8337D1165F3}" type="presOf" srcId="{8DB68D9E-EE4C-4739-81EC-09E43847081C}" destId="{1A4FCB29-5660-4F3C-9F8E-A385F082BDED}" srcOrd="0" destOrd="2" presId="urn:microsoft.com/office/officeart/2005/8/layout/chevron2"/>
    <dgm:cxn modelId="{BBA412B7-6B1D-4E37-AB28-4F8DCD5CA8E0}" srcId="{2392C8B1-6BD2-4090-B18A-280B10F54683}" destId="{5D9E7099-5441-414F-9F7B-3ADEC4E1EEE7}" srcOrd="1" destOrd="0" parTransId="{8B9BE6AE-32A9-4577-AAC9-F59E9817DC6B}" sibTransId="{2EBFA2EA-40BF-4DFE-8BC9-20078A1B9F8C}"/>
    <dgm:cxn modelId="{116E50EE-184E-4DC2-A57F-674F9324C60D}" type="presOf" srcId="{5D9E7099-5441-414F-9F7B-3ADEC4E1EEE7}" destId="{1A4FCB29-5660-4F3C-9F8E-A385F082BDED}" srcOrd="0" destOrd="1" presId="urn:microsoft.com/office/officeart/2005/8/layout/chevron2"/>
    <dgm:cxn modelId="{0FB0EF3E-4AA9-41E7-833F-FC4807DF5DB8}" srcId="{13BF9219-5DE0-4DBE-B47B-8DC480A102BF}" destId="{1F373781-CE74-406C-A7A3-18640EBEF7C3}" srcOrd="2" destOrd="0" parTransId="{20C12264-3B24-44B9-BA87-38E3CBD62A92}" sibTransId="{A0177F98-C7F6-4B3A-918C-6A522020EC36}"/>
    <dgm:cxn modelId="{10B97689-A3D1-42DD-AA0D-476215E1E2DA}" srcId="{BF2F553D-847D-4A77-82B3-6700AD82FDA8}" destId="{D2CDBEFF-60EF-44EE-B2EE-62AEA212A296}" srcOrd="0" destOrd="0" parTransId="{3015020B-D435-44CA-8BD0-F1B39769A457}" sibTransId="{EE413B91-FC05-45A9-8307-66B8CDBDA100}"/>
    <dgm:cxn modelId="{EFF18BC4-86FB-47B7-87DA-19DBEE868F38}" type="presParOf" srcId="{BA10BAE1-C723-41DC-8BCD-87842F6392B3}" destId="{65255D61-961B-4811-808C-8E0A6EEF2E73}" srcOrd="0" destOrd="0" presId="urn:microsoft.com/office/officeart/2005/8/layout/chevron2"/>
    <dgm:cxn modelId="{46C306C2-D9DD-46A3-A516-0DBABC120E45}" type="presParOf" srcId="{65255D61-961B-4811-808C-8E0A6EEF2E73}" destId="{B563BB5F-DDDC-4AFB-80DC-16937B07C459}" srcOrd="0" destOrd="0" presId="urn:microsoft.com/office/officeart/2005/8/layout/chevron2"/>
    <dgm:cxn modelId="{70D74D88-25FA-4667-8974-C7F0E73A4002}" type="presParOf" srcId="{65255D61-961B-4811-808C-8E0A6EEF2E73}" destId="{C504CF32-6E86-4135-84F4-A369FF183C8A}" srcOrd="1" destOrd="0" presId="urn:microsoft.com/office/officeart/2005/8/layout/chevron2"/>
    <dgm:cxn modelId="{DAA8448D-3051-4DCE-A5FF-463E24F7642C}" type="presParOf" srcId="{BA10BAE1-C723-41DC-8BCD-87842F6392B3}" destId="{30594748-F25D-4E0B-94FE-1DCC39AE7B10}" srcOrd="1" destOrd="0" presId="urn:microsoft.com/office/officeart/2005/8/layout/chevron2"/>
    <dgm:cxn modelId="{A91CB6B4-38DD-408F-8574-449541206B75}" type="presParOf" srcId="{BA10BAE1-C723-41DC-8BCD-87842F6392B3}" destId="{D67132D7-8444-4D51-916A-5AB3A655CF74}" srcOrd="2" destOrd="0" presId="urn:microsoft.com/office/officeart/2005/8/layout/chevron2"/>
    <dgm:cxn modelId="{7E8E9B6A-9C1C-427F-9F55-46287C3982C4}" type="presParOf" srcId="{D67132D7-8444-4D51-916A-5AB3A655CF74}" destId="{678C1CAB-86F2-42E9-8AB7-2E9C9271A0EF}" srcOrd="0" destOrd="0" presId="urn:microsoft.com/office/officeart/2005/8/layout/chevron2"/>
    <dgm:cxn modelId="{F26F22E2-5C0D-4463-B697-47AF749348E5}" type="presParOf" srcId="{D67132D7-8444-4D51-916A-5AB3A655CF74}" destId="{1A4FCB29-5660-4F3C-9F8E-A385F082BDED}" srcOrd="1" destOrd="0" presId="urn:microsoft.com/office/officeart/2005/8/layout/chevron2"/>
    <dgm:cxn modelId="{FE503702-FA9E-45BE-853E-2DA969B344D4}" type="presParOf" srcId="{BA10BAE1-C723-41DC-8BCD-87842F6392B3}" destId="{8CF4094C-5C6A-48BA-B94D-EB7465BAECCB}" srcOrd="3" destOrd="0" presId="urn:microsoft.com/office/officeart/2005/8/layout/chevron2"/>
    <dgm:cxn modelId="{944C6A19-AD34-4C42-9ACF-D92EF9B40CB1}" type="presParOf" srcId="{BA10BAE1-C723-41DC-8BCD-87842F6392B3}" destId="{CD915614-3EA2-4A82-A09D-CF1EB40A6B8B}" srcOrd="4" destOrd="0" presId="urn:microsoft.com/office/officeart/2005/8/layout/chevron2"/>
    <dgm:cxn modelId="{BADB0B38-7599-4FAA-BFFE-C21402E18780}" type="presParOf" srcId="{CD915614-3EA2-4A82-A09D-CF1EB40A6B8B}" destId="{7CECCAD0-D351-4985-8C40-9585E5725121}" srcOrd="0" destOrd="0" presId="urn:microsoft.com/office/officeart/2005/8/layout/chevron2"/>
    <dgm:cxn modelId="{E261BFE9-B09E-426A-AE3D-371FA0A1F4D4}" type="presParOf" srcId="{CD915614-3EA2-4A82-A09D-CF1EB40A6B8B}" destId="{CA4B8919-3B55-4226-B2DC-FE75AF23464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ADF8C-825C-4725-8441-7882C0139A8B}">
      <dsp:nvSpPr>
        <dsp:cNvPr id="0" name=""/>
        <dsp:cNvSpPr/>
      </dsp:nvSpPr>
      <dsp:spPr>
        <a:xfrm>
          <a:off x="0" y="0"/>
          <a:ext cx="9134439" cy="4608512"/>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7C94C1-16F8-4F3C-B39A-2BCB905582AE}">
      <dsp:nvSpPr>
        <dsp:cNvPr id="0" name=""/>
        <dsp:cNvSpPr/>
      </dsp:nvSpPr>
      <dsp:spPr>
        <a:xfrm>
          <a:off x="864095" y="3600399"/>
          <a:ext cx="191714" cy="19171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7FE531-BECE-4E11-B0D9-6BB38FD058E8}">
      <dsp:nvSpPr>
        <dsp:cNvPr id="0" name=""/>
        <dsp:cNvSpPr/>
      </dsp:nvSpPr>
      <dsp:spPr>
        <a:xfrm>
          <a:off x="1080122" y="3744421"/>
          <a:ext cx="2475628" cy="851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585" tIns="0" rIns="0" bIns="0" numCol="1" spcCol="1270" anchor="t" anchorCtr="0">
          <a:noAutofit/>
        </a:bodyPr>
        <a:lstStyle/>
        <a:p>
          <a:pPr lvl="0" algn="l" defTabSz="666750">
            <a:lnSpc>
              <a:spcPct val="90000"/>
            </a:lnSpc>
            <a:spcBef>
              <a:spcPct val="0"/>
            </a:spcBef>
            <a:spcAft>
              <a:spcPct val="35000"/>
            </a:spcAft>
          </a:pPr>
          <a:r>
            <a:rPr lang="en-GB" sz="1500" kern="1200" dirty="0" smtClean="0"/>
            <a:t>November 2011 – UK Cyber Security Strategy</a:t>
          </a:r>
          <a:endParaRPr lang="en-GB" sz="1500" kern="1200" dirty="0"/>
        </a:p>
      </dsp:txBody>
      <dsp:txXfrm>
        <a:off x="1080122" y="3744421"/>
        <a:ext cx="2475628" cy="851311"/>
      </dsp:txXfrm>
    </dsp:sp>
    <dsp:sp modelId="{7A643272-E59B-4B42-9012-517E54EBC7B2}">
      <dsp:nvSpPr>
        <dsp:cNvPr id="0" name=""/>
        <dsp:cNvSpPr/>
      </dsp:nvSpPr>
      <dsp:spPr>
        <a:xfrm>
          <a:off x="2664296" y="2520282"/>
          <a:ext cx="346560" cy="3465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9CB5AE-B2E6-40A4-AB3C-E4612A1AA269}">
      <dsp:nvSpPr>
        <dsp:cNvPr id="0" name=""/>
        <dsp:cNvSpPr/>
      </dsp:nvSpPr>
      <dsp:spPr>
        <a:xfrm>
          <a:off x="2880317" y="2736299"/>
          <a:ext cx="2550818" cy="661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635" tIns="0" rIns="0" bIns="0" numCol="1" spcCol="1270" anchor="t" anchorCtr="0">
          <a:noAutofit/>
        </a:bodyPr>
        <a:lstStyle/>
        <a:p>
          <a:pPr lvl="0" algn="l" defTabSz="666750">
            <a:lnSpc>
              <a:spcPct val="90000"/>
            </a:lnSpc>
            <a:spcBef>
              <a:spcPct val="0"/>
            </a:spcBef>
            <a:spcAft>
              <a:spcPct val="35000"/>
            </a:spcAft>
          </a:pPr>
          <a:r>
            <a:rPr lang="en-GB" sz="1500" kern="1200" dirty="0" smtClean="0"/>
            <a:t>July 2012 – Strategic Policing Requirement Report</a:t>
          </a:r>
          <a:endParaRPr lang="en-GB" sz="1500" kern="1200" dirty="0"/>
        </a:p>
      </dsp:txBody>
      <dsp:txXfrm>
        <a:off x="2880317" y="2736299"/>
        <a:ext cx="2550818" cy="661329"/>
      </dsp:txXfrm>
    </dsp:sp>
    <dsp:sp modelId="{86CBDCEB-B0CA-4A53-B42A-949B50EFAEB0}">
      <dsp:nvSpPr>
        <dsp:cNvPr id="0" name=""/>
        <dsp:cNvSpPr/>
      </dsp:nvSpPr>
      <dsp:spPr>
        <a:xfrm>
          <a:off x="5472608" y="1584177"/>
          <a:ext cx="479285" cy="4792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025A6F-FA1C-4CF6-BAD1-455E072E0ED4}">
      <dsp:nvSpPr>
        <dsp:cNvPr id="0" name=""/>
        <dsp:cNvSpPr/>
      </dsp:nvSpPr>
      <dsp:spPr>
        <a:xfrm>
          <a:off x="5801721" y="2016232"/>
          <a:ext cx="2407191" cy="898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963" tIns="0" rIns="0" bIns="0" numCol="1" spcCol="1270" anchor="t" anchorCtr="0">
          <a:noAutofit/>
        </a:bodyPr>
        <a:lstStyle/>
        <a:p>
          <a:pPr lvl="0" algn="l" defTabSz="666750">
            <a:lnSpc>
              <a:spcPct val="90000"/>
            </a:lnSpc>
            <a:spcBef>
              <a:spcPct val="0"/>
            </a:spcBef>
            <a:spcAft>
              <a:spcPct val="35000"/>
            </a:spcAft>
          </a:pPr>
          <a:r>
            <a:rPr lang="en-GB" sz="1500" kern="1200" dirty="0" smtClean="0"/>
            <a:t>February 2014 – HMIC initial 2014 Inspection</a:t>
          </a:r>
          <a:endParaRPr lang="en-GB" sz="1500" kern="1200" dirty="0"/>
        </a:p>
      </dsp:txBody>
      <dsp:txXfrm>
        <a:off x="5801721" y="2016232"/>
        <a:ext cx="2407191" cy="8986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63BB5F-DDDC-4AFB-80DC-16937B07C459}">
      <dsp:nvSpPr>
        <dsp:cNvPr id="0" name=""/>
        <dsp:cNvSpPr/>
      </dsp:nvSpPr>
      <dsp:spPr>
        <a:xfrm rot="5400000">
          <a:off x="-108155" y="224929"/>
          <a:ext cx="1487280" cy="104109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smtClean="0"/>
            <a:t>Inception</a:t>
          </a:r>
          <a:endParaRPr lang="en-GB" sz="1700" kern="1200" dirty="0"/>
        </a:p>
      </dsp:txBody>
      <dsp:txXfrm rot="-5400000">
        <a:off x="114937" y="522385"/>
        <a:ext cx="1041096" cy="446184"/>
      </dsp:txXfrm>
    </dsp:sp>
    <dsp:sp modelId="{C504CF32-6E86-4135-84F4-A369FF183C8A}">
      <dsp:nvSpPr>
        <dsp:cNvPr id="0" name=""/>
        <dsp:cNvSpPr/>
      </dsp:nvSpPr>
      <dsp:spPr>
        <a:xfrm rot="5400000">
          <a:off x="5120670" y="-3732927"/>
          <a:ext cx="966732" cy="843626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smtClean="0"/>
            <a:t>9</a:t>
          </a:r>
          <a:r>
            <a:rPr lang="en-GB" sz="1700" kern="1200" baseline="30000" dirty="0" smtClean="0"/>
            <a:t>th</a:t>
          </a:r>
          <a:r>
            <a:rPr lang="en-GB" sz="1700" kern="1200" dirty="0" smtClean="0"/>
            <a:t> February 2015 – 8 Digital Media Investigators recruited</a:t>
          </a:r>
          <a:endParaRPr lang="en-GB" sz="1700" kern="1200" dirty="0"/>
        </a:p>
        <a:p>
          <a:pPr marL="171450" lvl="1" indent="-171450" algn="l" defTabSz="755650">
            <a:lnSpc>
              <a:spcPct val="90000"/>
            </a:lnSpc>
            <a:spcBef>
              <a:spcPct val="0"/>
            </a:spcBef>
            <a:spcAft>
              <a:spcPct val="15000"/>
            </a:spcAft>
            <a:buChar char="••"/>
          </a:pPr>
          <a:r>
            <a:rPr lang="en-GB" sz="1700" kern="1200" dirty="0" smtClean="0"/>
            <a:t>10 Objectives created to improve day to day policing of cybercrime</a:t>
          </a:r>
          <a:endParaRPr lang="en-GB" sz="1700" kern="1200" dirty="0"/>
        </a:p>
      </dsp:txBody>
      <dsp:txXfrm rot="-5400000">
        <a:off x="1385906" y="49029"/>
        <a:ext cx="8389069" cy="872348"/>
      </dsp:txXfrm>
    </dsp:sp>
    <dsp:sp modelId="{678C1CAB-86F2-42E9-8AB7-2E9C9271A0EF}">
      <dsp:nvSpPr>
        <dsp:cNvPr id="0" name=""/>
        <dsp:cNvSpPr/>
      </dsp:nvSpPr>
      <dsp:spPr>
        <a:xfrm rot="5400000">
          <a:off x="-108155" y="1626955"/>
          <a:ext cx="1487280" cy="104109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smtClean="0"/>
            <a:t>Now</a:t>
          </a:r>
          <a:endParaRPr lang="en-GB" sz="1700" kern="1200" dirty="0"/>
        </a:p>
      </dsp:txBody>
      <dsp:txXfrm rot="-5400000">
        <a:off x="114937" y="1924411"/>
        <a:ext cx="1041096" cy="446184"/>
      </dsp:txXfrm>
    </dsp:sp>
    <dsp:sp modelId="{1A4FCB29-5660-4F3C-9F8E-A385F082BDED}">
      <dsp:nvSpPr>
        <dsp:cNvPr id="0" name=""/>
        <dsp:cNvSpPr/>
      </dsp:nvSpPr>
      <dsp:spPr>
        <a:xfrm rot="5400000">
          <a:off x="5023093" y="-2305725"/>
          <a:ext cx="1161886" cy="838591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smtClean="0"/>
            <a:t>DMI team accredited and trained in multi-source exploitation analysis.</a:t>
          </a:r>
          <a:endParaRPr lang="en-GB" sz="1700" kern="1200" dirty="0"/>
        </a:p>
        <a:p>
          <a:pPr marL="171450" lvl="1" indent="-171450" algn="l" defTabSz="755650">
            <a:lnSpc>
              <a:spcPct val="90000"/>
            </a:lnSpc>
            <a:spcBef>
              <a:spcPct val="0"/>
            </a:spcBef>
            <a:spcAft>
              <a:spcPct val="15000"/>
            </a:spcAft>
            <a:buChar char="••"/>
          </a:pPr>
          <a:r>
            <a:rPr lang="en-GB" sz="1700" kern="1200" dirty="0" smtClean="0"/>
            <a:t>Policy and Procedure to enable access to DMI team skills/support.</a:t>
          </a:r>
          <a:endParaRPr lang="en-GB" sz="1700" kern="1200" dirty="0"/>
        </a:p>
        <a:p>
          <a:pPr marL="171450" lvl="1" indent="-171450" algn="l" defTabSz="755650">
            <a:lnSpc>
              <a:spcPct val="90000"/>
            </a:lnSpc>
            <a:spcBef>
              <a:spcPct val="0"/>
            </a:spcBef>
            <a:spcAft>
              <a:spcPct val="15000"/>
            </a:spcAft>
            <a:buChar char="••"/>
          </a:pPr>
          <a:r>
            <a:rPr lang="en-GB" sz="1700" kern="1200" dirty="0" smtClean="0"/>
            <a:t>3 Phase communications strategy</a:t>
          </a:r>
          <a:endParaRPr lang="en-GB" sz="1700" kern="1200" dirty="0"/>
        </a:p>
      </dsp:txBody>
      <dsp:txXfrm rot="-5400000">
        <a:off x="1411082" y="1363005"/>
        <a:ext cx="8329191" cy="1048448"/>
      </dsp:txXfrm>
    </dsp:sp>
    <dsp:sp modelId="{7CECCAD0-D351-4985-8C40-9585E5725121}">
      <dsp:nvSpPr>
        <dsp:cNvPr id="0" name=""/>
        <dsp:cNvSpPr/>
      </dsp:nvSpPr>
      <dsp:spPr>
        <a:xfrm rot="5400000">
          <a:off x="-108155" y="3091557"/>
          <a:ext cx="1487280" cy="104109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smtClean="0"/>
            <a:t>Next Steps</a:t>
          </a:r>
          <a:endParaRPr lang="en-GB" sz="1700" kern="1200" dirty="0"/>
        </a:p>
      </dsp:txBody>
      <dsp:txXfrm rot="-5400000">
        <a:off x="114937" y="3389013"/>
        <a:ext cx="1041096" cy="446184"/>
      </dsp:txXfrm>
    </dsp:sp>
    <dsp:sp modelId="{CA4B8919-3B55-4226-B2DC-FE75AF23464C}">
      <dsp:nvSpPr>
        <dsp:cNvPr id="0" name=""/>
        <dsp:cNvSpPr/>
      </dsp:nvSpPr>
      <dsp:spPr>
        <a:xfrm rot="5400000">
          <a:off x="4960516" y="-841123"/>
          <a:ext cx="1287040" cy="838591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smtClean="0"/>
            <a:t>DMI lead review of current working practice.</a:t>
          </a:r>
          <a:endParaRPr lang="en-GB" sz="1700" kern="1200" dirty="0"/>
        </a:p>
        <a:p>
          <a:pPr marL="171450" lvl="1" indent="-171450" algn="l" defTabSz="755650">
            <a:lnSpc>
              <a:spcPct val="90000"/>
            </a:lnSpc>
            <a:spcBef>
              <a:spcPct val="0"/>
            </a:spcBef>
            <a:spcAft>
              <a:spcPct val="15000"/>
            </a:spcAft>
            <a:buChar char="••"/>
          </a:pPr>
          <a:r>
            <a:rPr lang="en-GB" sz="1700" kern="1200" dirty="0" smtClean="0"/>
            <a:t>Using data from Serious and Organised Crime Segmentation Initiative to identify risk groups.</a:t>
          </a:r>
          <a:endParaRPr lang="en-GB" sz="1700" kern="1200" dirty="0"/>
        </a:p>
        <a:p>
          <a:pPr marL="171450" lvl="1" indent="-171450" algn="l" defTabSz="755650">
            <a:lnSpc>
              <a:spcPct val="90000"/>
            </a:lnSpc>
            <a:spcBef>
              <a:spcPct val="0"/>
            </a:spcBef>
            <a:spcAft>
              <a:spcPct val="15000"/>
            </a:spcAft>
            <a:buChar char="••"/>
          </a:pPr>
          <a:r>
            <a:rPr lang="en-GB" sz="1700" kern="1200" dirty="0" smtClean="0"/>
            <a:t>Creation of links to academia (DMU) to research impact of cybercrime on local businesses.</a:t>
          </a:r>
          <a:endParaRPr lang="en-GB" sz="1700" kern="1200" dirty="0"/>
        </a:p>
      </dsp:txBody>
      <dsp:txXfrm rot="-5400000">
        <a:off x="1411081" y="2771140"/>
        <a:ext cx="8323082" cy="1161384"/>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283" cy="498295"/>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48645" y="1"/>
            <a:ext cx="2944283" cy="498295"/>
          </a:xfrm>
          <a:prstGeom prst="rect">
            <a:avLst/>
          </a:prstGeom>
        </p:spPr>
        <p:txBody>
          <a:bodyPr vert="horz" lIns="91440" tIns="45720" rIns="91440" bIns="45720" rtlCol="0"/>
          <a:lstStyle>
            <a:lvl1pPr algn="r">
              <a:defRPr sz="1200"/>
            </a:lvl1pPr>
          </a:lstStyle>
          <a:p>
            <a:fld id="{59088EAF-6ECA-4616-85EF-35AA19C641F3}" type="datetimeFigureOut">
              <a:rPr lang="en-US"/>
              <a:t>5/26/2015</a:t>
            </a:fld>
            <a:endParaRPr/>
          </a:p>
        </p:txBody>
      </p:sp>
      <p:sp>
        <p:nvSpPr>
          <p:cNvPr id="4" name="Footer Placeholder 3"/>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3ABD2D7A-D230-4F91-BD59-0A39C2703BA8}" type="datetimeFigureOut">
              <a:rPr lang="en-US"/>
              <a:t>5/26/2015</a:t>
            </a:fld>
            <a:endParaRPr/>
          </a:p>
        </p:txBody>
      </p:sp>
      <p:sp>
        <p:nvSpPr>
          <p:cNvPr id="4" name="Slide Image Placeholder 3"/>
          <p:cNvSpPr>
            <a:spLocks noGrp="1" noRot="1" noChangeAspect="1"/>
          </p:cNvSpPr>
          <p:nvPr>
            <p:ph type="sldImg" idx="2"/>
          </p:nvPr>
        </p:nvSpPr>
        <p:spPr>
          <a:xfrm>
            <a:off x="88900" y="744538"/>
            <a:ext cx="6616700" cy="3724275"/>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93199CD-3E1B-4AE6-990F-76F925F5EA9F}" type="slidenum">
              <a:rPr lang="en-GB" smtClean="0"/>
              <a:t>1</a:t>
            </a:fld>
            <a:endParaRPr lang="en-GB"/>
          </a:p>
        </p:txBody>
      </p:sp>
    </p:spTree>
    <p:extLst>
      <p:ext uri="{BB962C8B-B14F-4D97-AF65-F5344CB8AC3E}">
        <p14:creationId xmlns:p14="http://schemas.microsoft.com/office/powerpoint/2010/main" val="3017357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smtClean="0"/>
              <a:t>November 2011 – UK Cyber Security Strategy to make UK Cyberspace safer place</a:t>
            </a:r>
          </a:p>
          <a:p>
            <a:r>
              <a:rPr lang="en-GB" sz="2000" dirty="0" smtClean="0"/>
              <a:t>July 2012 –strategic aim to “identify and understand threats, risks and harms and ensure a proportionate and effective response including across force boundaries”</a:t>
            </a:r>
          </a:p>
          <a:p>
            <a:r>
              <a:rPr lang="en-GB" sz="2000" dirty="0" smtClean="0"/>
              <a:t>February 2014 – HMIC completed initial inspection:</a:t>
            </a:r>
            <a:r>
              <a:rPr lang="en-GB" sz="2000" baseline="0" dirty="0" smtClean="0"/>
              <a:t> </a:t>
            </a:r>
            <a:r>
              <a:rPr lang="en-GB" sz="2000" dirty="0" smtClean="0"/>
              <a:t>Significant and persistent gaps at local level.</a:t>
            </a:r>
            <a:r>
              <a:rPr lang="en-GB" sz="2000" baseline="0" dirty="0" smtClean="0"/>
              <a:t> Most forces </a:t>
            </a:r>
            <a:r>
              <a:rPr lang="en-GB" sz="2000" dirty="0" smtClean="0"/>
              <a:t>not addressing the full range of cyber and online crime types.</a:t>
            </a:r>
          </a:p>
          <a:p>
            <a:r>
              <a:rPr lang="en-GB" sz="2000" dirty="0" smtClean="0"/>
              <a:t>Local assessment recognised the need to support the use of digital media within ‘traditional’ crimes and incidents.</a:t>
            </a:r>
          </a:p>
        </p:txBody>
      </p:sp>
      <p:sp>
        <p:nvSpPr>
          <p:cNvPr id="4" name="Slide Number Placeholder 3"/>
          <p:cNvSpPr>
            <a:spLocks noGrp="1"/>
          </p:cNvSpPr>
          <p:nvPr>
            <p:ph type="sldNum" sz="quarter" idx="10"/>
          </p:nvPr>
        </p:nvSpPr>
        <p:spPr/>
        <p:txBody>
          <a:bodyPr/>
          <a:lstStyle/>
          <a:p>
            <a:fld id="{F93199CD-3E1B-4AE6-990F-76F925F5EA9F}" type="slidenum">
              <a:rPr lang="en-GB" smtClean="0"/>
              <a:t>2</a:t>
            </a:fld>
            <a:endParaRPr lang="en-GB"/>
          </a:p>
        </p:txBody>
      </p:sp>
    </p:spTree>
    <p:extLst>
      <p:ext uri="{BB962C8B-B14F-4D97-AF65-F5344CB8AC3E}">
        <p14:creationId xmlns:p14="http://schemas.microsoft.com/office/powerpoint/2010/main" val="675717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sz="2000" dirty="0" smtClean="0"/>
              <a:t>Providing effective response to growing threat of Cybercrime and improve exploitation of digital investigation opportunities.</a:t>
            </a:r>
          </a:p>
          <a:p>
            <a:pPr lvl="1"/>
            <a:r>
              <a:rPr lang="en-GB" sz="2000" dirty="0" smtClean="0"/>
              <a:t>Enabling the organisation to proactively pursue Cyber Crime in order to reduce the threat, risk and harm posed to the public</a:t>
            </a:r>
          </a:p>
          <a:p>
            <a:pPr lvl="1"/>
            <a:r>
              <a:rPr lang="en-GB" sz="2000" dirty="0" smtClean="0"/>
              <a:t>Ensuring this response embraces the ethos of continuous improvement and continual professional development and to keep pace with the expected expansion of the threat posed by Cyber Crime in the wider sense.</a:t>
            </a:r>
          </a:p>
          <a:p>
            <a:endParaRPr lang="en-GB" sz="2000" dirty="0"/>
          </a:p>
        </p:txBody>
      </p:sp>
      <p:sp>
        <p:nvSpPr>
          <p:cNvPr id="4" name="Slide Number Placeholder 3"/>
          <p:cNvSpPr>
            <a:spLocks noGrp="1"/>
          </p:cNvSpPr>
          <p:nvPr>
            <p:ph type="sldNum" sz="quarter" idx="10"/>
          </p:nvPr>
        </p:nvSpPr>
        <p:spPr/>
        <p:txBody>
          <a:bodyPr/>
          <a:lstStyle/>
          <a:p>
            <a:fld id="{F93199CD-3E1B-4AE6-990F-76F925F5EA9F}" type="slidenum">
              <a:rPr lang="en-GB" smtClean="0"/>
              <a:t>3</a:t>
            </a:fld>
            <a:endParaRPr lang="en-GB"/>
          </a:p>
        </p:txBody>
      </p:sp>
    </p:spTree>
    <p:extLst>
      <p:ext uri="{BB962C8B-B14F-4D97-AF65-F5344CB8AC3E}">
        <p14:creationId xmlns:p14="http://schemas.microsoft.com/office/powerpoint/2010/main" val="3663544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 met locally.</a:t>
            </a:r>
            <a:endParaRPr lang="en-GB" dirty="0"/>
          </a:p>
        </p:txBody>
      </p:sp>
      <p:sp>
        <p:nvSpPr>
          <p:cNvPr id="4" name="Slide Number Placeholder 3"/>
          <p:cNvSpPr>
            <a:spLocks noGrp="1"/>
          </p:cNvSpPr>
          <p:nvPr>
            <p:ph type="sldNum" sz="quarter" idx="10"/>
          </p:nvPr>
        </p:nvSpPr>
        <p:spPr/>
        <p:txBody>
          <a:bodyPr/>
          <a:lstStyle/>
          <a:p>
            <a:fld id="{F93199CD-3E1B-4AE6-990F-76F925F5EA9F}" type="slidenum">
              <a:rPr lang="en-GB" smtClean="0"/>
              <a:t>4</a:t>
            </a:fld>
            <a:endParaRPr lang="en-GB"/>
          </a:p>
        </p:txBody>
      </p:sp>
    </p:spTree>
    <p:extLst>
      <p:ext uri="{BB962C8B-B14F-4D97-AF65-F5344CB8AC3E}">
        <p14:creationId xmlns:p14="http://schemas.microsoft.com/office/powerpoint/2010/main" val="3378398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4" algn="l"/>
            <a:endParaRPr lang="en-GB" sz="1800" dirty="0" smtClean="0"/>
          </a:p>
          <a:p>
            <a:r>
              <a:rPr lang="en-GB" sz="1800" kern="1200" dirty="0" smtClean="0">
                <a:solidFill>
                  <a:schemeClr val="tx1"/>
                </a:solidFill>
                <a:effectLst/>
                <a:latin typeface="+mn-lt"/>
                <a:ea typeface="+mn-ea"/>
                <a:cs typeface="+mn-cs"/>
              </a:rPr>
              <a:t>10 objectives:</a:t>
            </a:r>
          </a:p>
          <a:p>
            <a:r>
              <a:rPr lang="en-GB" sz="1800" kern="1200" dirty="0" smtClean="0">
                <a:solidFill>
                  <a:schemeClr val="tx1"/>
                </a:solidFill>
                <a:effectLst/>
                <a:latin typeface="+mn-lt"/>
                <a:ea typeface="+mn-ea"/>
                <a:cs typeface="+mn-cs"/>
              </a:rPr>
              <a:t>- real-time &amp; proactive support – </a:t>
            </a:r>
            <a:r>
              <a:rPr lang="en-GB" sz="1800" kern="1200" dirty="0" err="1" smtClean="0">
                <a:solidFill>
                  <a:schemeClr val="tx1"/>
                </a:solidFill>
                <a:effectLst/>
                <a:latin typeface="+mn-lt"/>
                <a:ea typeface="+mn-ea"/>
                <a:cs typeface="+mn-cs"/>
              </a:rPr>
              <a:t>targetting</a:t>
            </a:r>
            <a:r>
              <a:rPr lang="en-GB" sz="1800" kern="1200" dirty="0" smtClean="0">
                <a:solidFill>
                  <a:schemeClr val="tx1"/>
                </a:solidFill>
                <a:effectLst/>
                <a:latin typeface="+mn-lt"/>
                <a:ea typeface="+mn-ea"/>
                <a:cs typeface="+mn-cs"/>
              </a:rPr>
              <a:t> most harmful and most vulnerable – OCG Digital profiling</a:t>
            </a:r>
          </a:p>
          <a:p>
            <a:r>
              <a:rPr lang="en-GB" sz="1800" kern="1200" dirty="0" smtClean="0">
                <a:solidFill>
                  <a:schemeClr val="tx1"/>
                </a:solidFill>
                <a:effectLst/>
                <a:latin typeface="+mn-lt"/>
                <a:ea typeface="+mn-ea"/>
                <a:cs typeface="+mn-cs"/>
              </a:rPr>
              <a:t>- highlight roles and responsibilities of the DMI</a:t>
            </a:r>
          </a:p>
          <a:p>
            <a:r>
              <a:rPr lang="en-GB" sz="1800" kern="1200" dirty="0" smtClean="0">
                <a:solidFill>
                  <a:schemeClr val="tx1"/>
                </a:solidFill>
                <a:effectLst/>
                <a:latin typeface="+mn-lt"/>
                <a:ea typeface="+mn-ea"/>
                <a:cs typeface="+mn-cs"/>
              </a:rPr>
              <a:t>training and communication strategy in line with regional delivery – MCCT – OSINT – Including where/how and what resources needed</a:t>
            </a:r>
          </a:p>
          <a:p>
            <a:r>
              <a:rPr lang="en-GB" sz="1800" kern="1200" dirty="0" smtClean="0">
                <a:solidFill>
                  <a:schemeClr val="tx1"/>
                </a:solidFill>
                <a:effectLst/>
                <a:latin typeface="+mn-lt"/>
                <a:ea typeface="+mn-ea"/>
                <a:cs typeface="+mn-cs"/>
              </a:rPr>
              <a:t>produce profile of the scope impact on Leicestershire (region)</a:t>
            </a:r>
          </a:p>
          <a:p>
            <a:r>
              <a:rPr lang="en-GB" sz="1800" kern="1200" dirty="0" smtClean="0">
                <a:solidFill>
                  <a:schemeClr val="tx1"/>
                </a:solidFill>
                <a:effectLst/>
                <a:latin typeface="+mn-lt"/>
                <a:ea typeface="+mn-ea"/>
                <a:cs typeface="+mn-cs"/>
              </a:rPr>
              <a:t>create of infrastructure and governance around Leicestershire’s approach to dealing with identified Cyber Crime</a:t>
            </a:r>
          </a:p>
          <a:p>
            <a:endParaRPr lang="en-GB" sz="1800" kern="1200" dirty="0" smtClean="0">
              <a:solidFill>
                <a:schemeClr val="tx1"/>
              </a:solidFill>
              <a:effectLst/>
              <a:latin typeface="+mn-lt"/>
              <a:ea typeface="+mn-ea"/>
              <a:cs typeface="+mn-cs"/>
            </a:endParaRPr>
          </a:p>
          <a:p>
            <a:r>
              <a:rPr lang="en-GB" sz="1800" kern="1200" dirty="0" smtClean="0">
                <a:solidFill>
                  <a:schemeClr val="tx1"/>
                </a:solidFill>
                <a:effectLst/>
                <a:latin typeface="+mn-lt"/>
                <a:ea typeface="+mn-ea"/>
                <a:cs typeface="+mn-cs"/>
              </a:rPr>
              <a:t>Now:</a:t>
            </a:r>
          </a:p>
          <a:p>
            <a:r>
              <a:rPr lang="en-GB" sz="1800" dirty="0" smtClean="0"/>
              <a:t>Central team training around cybercrime investigation and the means to exploit digital opportunities.</a:t>
            </a:r>
          </a:p>
          <a:p>
            <a:r>
              <a:rPr lang="en-GB" sz="1800" dirty="0" smtClean="0"/>
              <a:t>Policy and procedure in place to ensure staff are able to access these skills to support daily business.</a:t>
            </a:r>
          </a:p>
          <a:p>
            <a:r>
              <a:rPr lang="en-GB" sz="1800" dirty="0" err="1" smtClean="0"/>
              <a:t>Comms</a:t>
            </a:r>
            <a:r>
              <a:rPr lang="en-GB" sz="1800" baseline="0" dirty="0" smtClean="0"/>
              <a:t> </a:t>
            </a:r>
            <a:r>
              <a:rPr lang="en-GB" sz="1800" dirty="0" smtClean="0"/>
              <a:t>strategy includes:</a:t>
            </a:r>
            <a:r>
              <a:rPr lang="en-GB" sz="1800" baseline="0" dirty="0" smtClean="0"/>
              <a:t> </a:t>
            </a:r>
            <a:r>
              <a:rPr lang="en-GB" sz="1800" dirty="0" smtClean="0"/>
              <a:t>Internal communications,</a:t>
            </a:r>
            <a:r>
              <a:rPr lang="en-GB" sz="1800" baseline="0" dirty="0" smtClean="0"/>
              <a:t> </a:t>
            </a:r>
            <a:r>
              <a:rPr lang="en-GB" sz="1800" dirty="0" smtClean="0"/>
              <a:t>First communicator training,</a:t>
            </a:r>
            <a:r>
              <a:rPr lang="en-GB" sz="1800" baseline="0" dirty="0" smtClean="0"/>
              <a:t> </a:t>
            </a:r>
            <a:r>
              <a:rPr lang="en-GB" sz="1800" dirty="0" smtClean="0"/>
              <a:t>External </a:t>
            </a:r>
            <a:r>
              <a:rPr lang="en-GB" sz="1800" dirty="0" err="1" smtClean="0"/>
              <a:t>comms</a:t>
            </a:r>
            <a:endParaRPr lang="en-GB" sz="1800" dirty="0" smtClean="0"/>
          </a:p>
          <a:p>
            <a:r>
              <a:rPr lang="en-GB" sz="1800" dirty="0" smtClean="0"/>
              <a:t>Cybercrime profile for the Leicestershire area created to identify true scope of impact</a:t>
            </a:r>
          </a:p>
          <a:p>
            <a:endParaRPr lang="en-GB" sz="1800" dirty="0" smtClean="0"/>
          </a:p>
          <a:p>
            <a:r>
              <a:rPr lang="en-GB" sz="1800" dirty="0" smtClean="0"/>
              <a:t>Next Steps:</a:t>
            </a:r>
          </a:p>
          <a:p>
            <a:r>
              <a:rPr lang="en-GB" sz="1800" dirty="0" smtClean="0"/>
              <a:t>DMI review within specialist investigation teams:</a:t>
            </a:r>
          </a:p>
          <a:p>
            <a:r>
              <a:rPr lang="en-GB" sz="1800" dirty="0" smtClean="0"/>
              <a:t>Identify appropriate software to: </a:t>
            </a:r>
          </a:p>
          <a:p>
            <a:pPr lvl="4"/>
            <a:r>
              <a:rPr lang="en-GB" sz="1800" dirty="0" smtClean="0"/>
              <a:t>automate current processes to allow earlier identification of victims and suspects.</a:t>
            </a:r>
          </a:p>
          <a:p>
            <a:pPr lvl="4"/>
            <a:r>
              <a:rPr lang="en-GB" sz="1800" dirty="0" smtClean="0"/>
              <a:t>streamline investigations.</a:t>
            </a:r>
          </a:p>
          <a:p>
            <a:r>
              <a:rPr lang="en-GB" sz="1800" dirty="0" smtClean="0"/>
              <a:t>Risk Groups: Schools/Universities,</a:t>
            </a:r>
            <a:r>
              <a:rPr lang="en-GB" sz="1800" baseline="0" dirty="0" smtClean="0"/>
              <a:t> Businesses, Individuals</a:t>
            </a:r>
            <a:endParaRPr lang="en-GB" sz="1800" dirty="0" smtClean="0"/>
          </a:p>
          <a:p>
            <a:r>
              <a:rPr lang="en-GB" sz="1800" dirty="0" smtClean="0"/>
              <a:t>	</a:t>
            </a:r>
            <a:endParaRPr lang="en-GB" sz="1800" dirty="0"/>
          </a:p>
        </p:txBody>
      </p:sp>
      <p:sp>
        <p:nvSpPr>
          <p:cNvPr id="4" name="Slide Number Placeholder 3"/>
          <p:cNvSpPr>
            <a:spLocks noGrp="1"/>
          </p:cNvSpPr>
          <p:nvPr>
            <p:ph type="sldNum" sz="quarter" idx="10"/>
          </p:nvPr>
        </p:nvSpPr>
        <p:spPr/>
        <p:txBody>
          <a:bodyPr/>
          <a:lstStyle/>
          <a:p>
            <a:fld id="{F93199CD-3E1B-4AE6-990F-76F925F5EA9F}" type="slidenum">
              <a:rPr lang="en-GB" smtClean="0"/>
              <a:t>5</a:t>
            </a:fld>
            <a:endParaRPr lang="en-GB"/>
          </a:p>
        </p:txBody>
      </p:sp>
    </p:spTree>
    <p:extLst>
      <p:ext uri="{BB962C8B-B14F-4D97-AF65-F5344CB8AC3E}">
        <p14:creationId xmlns:p14="http://schemas.microsoft.com/office/powerpoint/2010/main" val="2759153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sz="2000" dirty="0" smtClean="0"/>
              <a:t>Improve organisational ability to exploit</a:t>
            </a:r>
            <a:r>
              <a:rPr lang="en-GB" sz="2000" baseline="0" dirty="0" smtClean="0"/>
              <a:t> data</a:t>
            </a:r>
            <a:r>
              <a:rPr lang="en-GB" sz="2000" dirty="0" smtClean="0"/>
              <a:t>:</a:t>
            </a:r>
          </a:p>
          <a:p>
            <a:pPr lvl="2"/>
            <a:r>
              <a:rPr lang="en-GB" sz="2000" dirty="0" smtClean="0"/>
              <a:t>Relevant software to automate extraction and exploitation of vast data sets</a:t>
            </a:r>
          </a:p>
          <a:p>
            <a:pPr lvl="2"/>
            <a:r>
              <a:rPr lang="en-GB" sz="2000" dirty="0" smtClean="0"/>
              <a:t>Skilled staff to interpret and analyse the results produced</a:t>
            </a:r>
          </a:p>
          <a:p>
            <a:pPr marL="0" marR="0" lvl="1" indent="0" algn="l" defTabSz="914400" rtl="0" eaLnBrk="1" fontAlgn="auto" latinLnBrk="0" hangingPunct="1">
              <a:lnSpc>
                <a:spcPct val="100000"/>
              </a:lnSpc>
              <a:spcBef>
                <a:spcPts val="0"/>
              </a:spcBef>
              <a:spcAft>
                <a:spcPts val="0"/>
              </a:spcAft>
              <a:buClrTx/>
              <a:buSzTx/>
              <a:buFontTx/>
              <a:buNone/>
              <a:tabLst/>
              <a:defRPr/>
            </a:pPr>
            <a:r>
              <a:rPr lang="en-GB" sz="2000" dirty="0" smtClean="0"/>
              <a:t>UK Cyber Security Strategy 2014 – Report on progress and forward plans particularly around toolkits designed specifically for businesses.</a:t>
            </a:r>
          </a:p>
          <a:p>
            <a:r>
              <a:rPr lang="en-GB" sz="2000" dirty="0" smtClean="0"/>
              <a:t>3 key recommendations and 7 priorities within the NPCC’s Paper</a:t>
            </a:r>
            <a:endParaRPr lang="en-GB" sz="2000" dirty="0"/>
          </a:p>
        </p:txBody>
      </p:sp>
      <p:sp>
        <p:nvSpPr>
          <p:cNvPr id="4" name="Slide Number Placeholder 3"/>
          <p:cNvSpPr>
            <a:spLocks noGrp="1"/>
          </p:cNvSpPr>
          <p:nvPr>
            <p:ph type="sldNum" sz="quarter" idx="10"/>
          </p:nvPr>
        </p:nvSpPr>
        <p:spPr/>
        <p:txBody>
          <a:bodyPr/>
          <a:lstStyle/>
          <a:p>
            <a:fld id="{F93199CD-3E1B-4AE6-990F-76F925F5EA9F}" type="slidenum">
              <a:rPr lang="en-GB" smtClean="0"/>
              <a:t>6</a:t>
            </a:fld>
            <a:endParaRPr lang="en-GB"/>
          </a:p>
        </p:txBody>
      </p:sp>
    </p:spTree>
    <p:extLst>
      <p:ext uri="{BB962C8B-B14F-4D97-AF65-F5344CB8AC3E}">
        <p14:creationId xmlns:p14="http://schemas.microsoft.com/office/powerpoint/2010/main" val="1532587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2013/14</a:t>
            </a:r>
            <a:r>
              <a:rPr lang="en-GB" baseline="0" dirty="0" smtClean="0"/>
              <a:t> figures. Increasing every year.</a:t>
            </a:r>
            <a:endParaRPr lang="en-GB" dirty="0"/>
          </a:p>
        </p:txBody>
      </p:sp>
      <p:sp>
        <p:nvSpPr>
          <p:cNvPr id="4" name="Slide Number Placeholder 3"/>
          <p:cNvSpPr>
            <a:spLocks noGrp="1"/>
          </p:cNvSpPr>
          <p:nvPr>
            <p:ph type="sldNum" sz="quarter" idx="10"/>
          </p:nvPr>
        </p:nvSpPr>
        <p:spPr/>
        <p:txBody>
          <a:bodyPr/>
          <a:lstStyle/>
          <a:p>
            <a:fld id="{F93199CD-3E1B-4AE6-990F-76F925F5EA9F}" type="slidenum">
              <a:rPr lang="en-GB" smtClean="0"/>
              <a:t>7</a:t>
            </a:fld>
            <a:endParaRPr lang="en-GB"/>
          </a:p>
        </p:txBody>
      </p:sp>
    </p:spTree>
    <p:extLst>
      <p:ext uri="{BB962C8B-B14F-4D97-AF65-F5344CB8AC3E}">
        <p14:creationId xmlns:p14="http://schemas.microsoft.com/office/powerpoint/2010/main" val="22300180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5/26/2015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5/26/2015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5/26/2015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a:t>5/26/2015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3F41C87-7AD9-4845-A077-840E4A0F3F06}" type="datetimeFigureOut">
              <a:rPr lang="en-US"/>
              <a:t>5/26/2015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3F41C87-7AD9-4845-A077-840E4A0F3F06}" type="datetimeFigureOut">
              <a:rPr lang="en-US"/>
              <a:t>5/26/2015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3F41C87-7AD9-4845-A077-840E4A0F3F06}" type="datetimeFigureOut">
              <a:rPr lang="en-US"/>
              <a:t>5/26/2015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41C87-7AD9-4845-A077-840E4A0F3F06}" type="datetimeFigureOut">
              <a:rPr lang="en-US"/>
              <a:t>5/26/2015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smtClean="0"/>
              <a:t>Click to edit Master title style</a:t>
            </a:r>
            <a:endParaRP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t>5/26/2015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pPr/>
              <a:t>5/26/2015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03F41C87-7AD9-4845-A077-840E4A0F3F06}" type="datetimeFigureOut">
              <a:rPr lang="en-US"/>
              <a:pPr/>
              <a:t>5/26/2015</a:t>
            </a:fld>
            <a:endParaRPr/>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2A013F82-EE5E-44EE-A61D-E31C6657F26F}" type="slidenum">
              <a:rPr/>
              <a:pPr/>
              <a:t>‹#›</a:t>
            </a:fld>
            <a:endParaRPr/>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61764" y="908720"/>
            <a:ext cx="8229600" cy="2895600"/>
          </a:xfrm>
        </p:spPr>
        <p:txBody>
          <a:bodyPr>
            <a:normAutofit/>
          </a:bodyPr>
          <a:lstStyle/>
          <a:p>
            <a:pPr algn="ctr"/>
            <a:r>
              <a:rPr lang="en-US" sz="5300" b="1" dirty="0" smtClean="0">
                <a:latin typeface="+mn-lt"/>
              </a:rPr>
              <a:t>JARAP</a:t>
            </a:r>
            <a:br>
              <a:rPr lang="en-US" sz="5300" b="1" dirty="0" smtClean="0">
                <a:latin typeface="+mn-lt"/>
              </a:rPr>
            </a:br>
            <a:r>
              <a:rPr lang="en-US" sz="5300" b="1" dirty="0">
                <a:latin typeface="+mn-lt"/>
              </a:rPr>
              <a:t/>
            </a:r>
            <a:br>
              <a:rPr lang="en-US" sz="5300" b="1" dirty="0">
                <a:latin typeface="+mn-lt"/>
              </a:rPr>
            </a:br>
            <a:r>
              <a:rPr lang="en-US" sz="5300" b="1" dirty="0" smtClean="0">
                <a:latin typeface="+mn-lt"/>
              </a:rPr>
              <a:t> </a:t>
            </a:r>
            <a:r>
              <a:rPr lang="en-US" sz="5300" dirty="0" smtClean="0">
                <a:latin typeface="+mn-lt"/>
              </a:rPr>
              <a:t>Cybercrime</a:t>
            </a:r>
            <a:endParaRPr lang="en-US" dirty="0">
              <a:latin typeface="+mn-lt"/>
            </a:endParaRPr>
          </a:p>
        </p:txBody>
      </p:sp>
      <p:sp>
        <p:nvSpPr>
          <p:cNvPr id="4" name="Subtitle 3"/>
          <p:cNvSpPr>
            <a:spLocks noGrp="1"/>
          </p:cNvSpPr>
          <p:nvPr>
            <p:ph type="subTitle" idx="1"/>
          </p:nvPr>
        </p:nvSpPr>
        <p:spPr>
          <a:xfrm>
            <a:off x="1557908" y="5157192"/>
            <a:ext cx="8229600" cy="1219200"/>
          </a:xfrm>
        </p:spPr>
        <p:txBody>
          <a:bodyPr>
            <a:normAutofit fontScale="92500" lnSpcReduction="20000"/>
          </a:bodyPr>
          <a:lstStyle/>
          <a:p>
            <a:pPr algn="r"/>
            <a:r>
              <a:rPr lang="it-IT" sz="3200" cap="none" dirty="0" smtClean="0">
                <a:solidFill>
                  <a:schemeClr val="tx1"/>
                </a:solidFill>
              </a:rPr>
              <a:t>					</a:t>
            </a:r>
          </a:p>
          <a:p>
            <a:r>
              <a:rPr lang="it-IT" sz="3900" cap="none" dirty="0" smtClean="0">
                <a:solidFill>
                  <a:schemeClr val="tx1"/>
                </a:solidFill>
              </a:rPr>
              <a:t>D/Inspector Phil Tebbs </a:t>
            </a:r>
            <a:r>
              <a:rPr lang="it-IT" sz="3200" cap="none" dirty="0" smtClean="0">
                <a:solidFill>
                  <a:schemeClr val="tx1"/>
                </a:solidFill>
              </a:rPr>
              <a:t>–  </a:t>
            </a:r>
          </a:p>
          <a:p>
            <a:r>
              <a:rPr lang="it-IT" sz="3200" cap="none" dirty="0" smtClean="0">
                <a:solidFill>
                  <a:schemeClr val="tx1"/>
                </a:solidFill>
              </a:rPr>
              <a:t>Cybercrime Implementation Lead</a:t>
            </a:r>
            <a:endParaRPr lang="it-IT" sz="3200" cap="none" dirty="0">
              <a:solidFill>
                <a:schemeClr val="tx1"/>
              </a:solidFill>
            </a:endParaRP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60648"/>
            <a:ext cx="9144001" cy="1371600"/>
          </a:xfrm>
        </p:spPr>
        <p:txBody>
          <a:bodyPr>
            <a:normAutofit/>
          </a:bodyPr>
          <a:lstStyle/>
          <a:p>
            <a:r>
              <a:rPr lang="en-GB" sz="4800" b="1" u="sng" dirty="0" smtClean="0"/>
              <a:t>Recognition of the Cyber Threat</a:t>
            </a:r>
            <a:endParaRPr lang="en-GB" sz="4800" b="1"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42455027"/>
              </p:ext>
            </p:extLst>
          </p:nvPr>
        </p:nvGraphicFramePr>
        <p:xfrm>
          <a:off x="765820" y="1772816"/>
          <a:ext cx="10657184"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p:cNvSpPr/>
          <p:nvPr/>
        </p:nvSpPr>
        <p:spPr>
          <a:xfrm>
            <a:off x="8974732" y="3140968"/>
            <a:ext cx="479285" cy="47928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TextBox 5"/>
          <p:cNvSpPr txBox="1"/>
          <p:nvPr/>
        </p:nvSpPr>
        <p:spPr>
          <a:xfrm>
            <a:off x="9454017" y="3573016"/>
            <a:ext cx="1896979" cy="646331"/>
          </a:xfrm>
          <a:prstGeom prst="rect">
            <a:avLst/>
          </a:prstGeom>
          <a:noFill/>
        </p:spPr>
        <p:txBody>
          <a:bodyPr wrap="square" rtlCol="0">
            <a:spAutoFit/>
          </a:bodyPr>
          <a:lstStyle/>
          <a:p>
            <a:r>
              <a:rPr lang="en-GB" dirty="0" smtClean="0"/>
              <a:t>Late 2014 – Local assessment </a:t>
            </a:r>
            <a:endParaRPr lang="en-GB" dirty="0"/>
          </a:p>
        </p:txBody>
      </p:sp>
    </p:spTree>
    <p:extLst>
      <p:ext uri="{BB962C8B-B14F-4D97-AF65-F5344CB8AC3E}">
        <p14:creationId xmlns:p14="http://schemas.microsoft.com/office/powerpoint/2010/main" val="37160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7908" y="404664"/>
            <a:ext cx="9144001" cy="1371600"/>
          </a:xfrm>
        </p:spPr>
        <p:txBody>
          <a:bodyPr>
            <a:normAutofit/>
          </a:bodyPr>
          <a:lstStyle/>
          <a:p>
            <a:r>
              <a:rPr lang="en-GB" sz="4800" b="1" u="sng" dirty="0" smtClean="0"/>
              <a:t>Cyber Capability Development</a:t>
            </a:r>
            <a:endParaRPr lang="en-GB" sz="4800" b="1" u="sng" dirty="0"/>
          </a:p>
        </p:txBody>
      </p:sp>
      <p:sp>
        <p:nvSpPr>
          <p:cNvPr id="3" name="Content Placeholder 2"/>
          <p:cNvSpPr>
            <a:spLocks noGrp="1"/>
          </p:cNvSpPr>
          <p:nvPr>
            <p:ph idx="1"/>
          </p:nvPr>
        </p:nvSpPr>
        <p:spPr/>
        <p:txBody>
          <a:bodyPr>
            <a:normAutofit lnSpcReduction="10000"/>
          </a:bodyPr>
          <a:lstStyle/>
          <a:p>
            <a:pPr marL="0" indent="0">
              <a:buNone/>
            </a:pPr>
            <a:endParaRPr lang="en-GB" sz="3600" dirty="0" smtClean="0"/>
          </a:p>
          <a:p>
            <a:pPr marL="0" indent="0">
              <a:buNone/>
            </a:pPr>
            <a:r>
              <a:rPr lang="en-GB" sz="3600" dirty="0" smtClean="0"/>
              <a:t>Cyber Capabilities Development Plan written in 2014 highlighting need to:</a:t>
            </a:r>
          </a:p>
          <a:p>
            <a:pPr lvl="1"/>
            <a:r>
              <a:rPr lang="en-GB" sz="2800" dirty="0" smtClean="0"/>
              <a:t>Provide effective response to growing threat of Cybercrime </a:t>
            </a:r>
          </a:p>
          <a:p>
            <a:pPr lvl="1"/>
            <a:r>
              <a:rPr lang="en-GB" sz="2800" dirty="0" smtClean="0"/>
              <a:t>Ensure exploitation of digital investigation opportunities</a:t>
            </a:r>
          </a:p>
          <a:p>
            <a:pPr lvl="1"/>
            <a:r>
              <a:rPr lang="en-GB" sz="2800" dirty="0" smtClean="0"/>
              <a:t>Ensure confidence in Leicestershire Polices investigation/interaction.</a:t>
            </a:r>
          </a:p>
        </p:txBody>
      </p:sp>
    </p:spTree>
    <p:extLst>
      <p:ext uri="{BB962C8B-B14F-4D97-AF65-F5344CB8AC3E}">
        <p14:creationId xmlns:p14="http://schemas.microsoft.com/office/powerpoint/2010/main" val="32642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7908" y="332656"/>
            <a:ext cx="9144001" cy="1371600"/>
          </a:xfrm>
        </p:spPr>
        <p:txBody>
          <a:bodyPr/>
          <a:lstStyle/>
          <a:p>
            <a:pPr algn="ctr"/>
            <a:r>
              <a:rPr lang="en-GB" b="1" u="sng" dirty="0" smtClean="0"/>
              <a:t>2014 Workflow expectation for Cybercrime Investigation</a:t>
            </a:r>
            <a:endParaRPr lang="en-GB" b="1" u="sng" dirty="0"/>
          </a:p>
        </p:txBody>
      </p:sp>
      <p:sp>
        <p:nvSpPr>
          <p:cNvPr id="3" name="Content Placeholder 2"/>
          <p:cNvSpPr>
            <a:spLocks noGrp="1"/>
          </p:cNvSpPr>
          <p:nvPr>
            <p:ph idx="1"/>
          </p:nvPr>
        </p:nvSpPr>
        <p:spPr/>
        <p:txBody>
          <a:bodyPr/>
          <a:lstStyle/>
          <a:p>
            <a:endParaRPr lang="en-GB"/>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796" y="1916832"/>
            <a:ext cx="11050576"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50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9555" y="404664"/>
            <a:ext cx="9144001" cy="1371600"/>
          </a:xfrm>
        </p:spPr>
        <p:txBody>
          <a:bodyPr>
            <a:noAutofit/>
          </a:bodyPr>
          <a:lstStyle/>
          <a:p>
            <a:pPr algn="ctr"/>
            <a:r>
              <a:rPr lang="en-GB" sz="4800" b="1" u="sng" dirty="0"/>
              <a:t>Cyber Capability </a:t>
            </a:r>
            <a:r>
              <a:rPr lang="en-GB" sz="4800" b="1" u="sng" dirty="0" smtClean="0"/>
              <a:t>Development Timeline</a:t>
            </a:r>
            <a:endParaRPr lang="en-GB" sz="4800" dirty="0"/>
          </a:p>
        </p:txBody>
      </p:sp>
      <p:sp>
        <p:nvSpPr>
          <p:cNvPr id="3" name="Content Placeholder 2"/>
          <p:cNvSpPr>
            <a:spLocks noGrp="1"/>
          </p:cNvSpPr>
          <p:nvPr>
            <p:ph idx="1"/>
          </p:nvPr>
        </p:nvSpPr>
        <p:spPr>
          <a:xfrm>
            <a:off x="1413892" y="1412776"/>
            <a:ext cx="9242912" cy="4692353"/>
          </a:xfrm>
        </p:spPr>
        <p:txBody>
          <a:bodyPr>
            <a:normAutofit/>
          </a:bodyPr>
          <a:lstStyle/>
          <a:p>
            <a:pPr marL="857250" lvl="4" indent="0">
              <a:buNone/>
            </a:pPr>
            <a:endParaRPr lang="en-GB" dirty="0"/>
          </a:p>
          <a:p>
            <a:pPr marL="231775" lvl="1" indent="0">
              <a:buNone/>
            </a:pPr>
            <a:endParaRPr lang="en-GB" dirty="0"/>
          </a:p>
          <a:p>
            <a:pPr lvl="1"/>
            <a:endParaRPr lang="en-GB" dirty="0" smtClean="0"/>
          </a:p>
          <a:p>
            <a:pPr lvl="2"/>
            <a:endParaRPr lang="en-GB" dirty="0" smtClean="0"/>
          </a:p>
          <a:p>
            <a:pPr lvl="3"/>
            <a:endParaRPr lang="en-GB" dirty="0" smtClean="0"/>
          </a:p>
          <a:p>
            <a:pPr marL="682625" lvl="3" indent="0">
              <a:buNone/>
            </a:pPr>
            <a:endParaRPr lang="en-GB" dirty="0" smtClean="0"/>
          </a:p>
          <a:p>
            <a:pPr marL="231775" lvl="1" indent="0">
              <a:buNone/>
            </a:pPr>
            <a:endParaRPr lang="en-GB" dirty="0"/>
          </a:p>
        </p:txBody>
      </p:sp>
      <p:sp useBgFill="1">
        <p:nvSpPr>
          <p:cNvPr id="5" name="Content Placeholder 3"/>
          <p:cNvSpPr txBox="1">
            <a:spLocks/>
          </p:cNvSpPr>
          <p:nvPr/>
        </p:nvSpPr>
        <p:spPr>
          <a:xfrm>
            <a:off x="1629916" y="2861150"/>
            <a:ext cx="9433048" cy="424732"/>
          </a:xfrm>
          <a:prstGeom prst="rect">
            <a:avLst/>
          </a:prstGeom>
        </p:spPr>
        <p:txBody>
          <a:bodyPr vert="horz" wrap="square" lIns="91440" tIns="45720" rIns="91440" bIns="45720" rtlCol="0">
            <a:sp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endParaRPr lang="en-GB" dirty="0"/>
          </a:p>
        </p:txBody>
      </p:sp>
      <p:graphicFrame>
        <p:nvGraphicFramePr>
          <p:cNvPr id="4" name="Diagram 3"/>
          <p:cNvGraphicFramePr/>
          <p:nvPr>
            <p:extLst>
              <p:ext uri="{D42A27DB-BD31-4B8C-83A1-F6EECF244321}">
                <p14:modId xmlns:p14="http://schemas.microsoft.com/office/powerpoint/2010/main" val="1909279727"/>
              </p:ext>
            </p:extLst>
          </p:nvPr>
        </p:nvGraphicFramePr>
        <p:xfrm>
          <a:off x="1125860" y="2204864"/>
          <a:ext cx="9937104" cy="4357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0490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u="sng" dirty="0" smtClean="0"/>
              <a:t>Future Development Priorities</a:t>
            </a:r>
            <a:endParaRPr lang="en-GB" sz="4800" u="sng" dirty="0"/>
          </a:p>
        </p:txBody>
      </p:sp>
      <p:sp>
        <p:nvSpPr>
          <p:cNvPr id="3" name="Content Placeholder 2"/>
          <p:cNvSpPr>
            <a:spLocks noGrp="1"/>
          </p:cNvSpPr>
          <p:nvPr>
            <p:ph idx="1"/>
          </p:nvPr>
        </p:nvSpPr>
        <p:spPr/>
        <p:txBody>
          <a:bodyPr>
            <a:normAutofit/>
          </a:bodyPr>
          <a:lstStyle/>
          <a:p>
            <a:pPr marL="0" indent="0">
              <a:buNone/>
            </a:pPr>
            <a:r>
              <a:rPr lang="en-GB" sz="3200" dirty="0" smtClean="0"/>
              <a:t>Develop communication and training strategy to improve:</a:t>
            </a:r>
          </a:p>
          <a:p>
            <a:pPr lvl="1"/>
            <a:r>
              <a:rPr lang="en-GB" sz="2400" dirty="0" smtClean="0"/>
              <a:t>Information sharing </a:t>
            </a:r>
          </a:p>
          <a:p>
            <a:pPr lvl="1"/>
            <a:r>
              <a:rPr lang="en-GB" sz="2400" dirty="0"/>
              <a:t>A</a:t>
            </a:r>
            <a:r>
              <a:rPr lang="en-GB" sz="2400" dirty="0" smtClean="0"/>
              <a:t>bility of front line staff to investigate cybercrime</a:t>
            </a:r>
          </a:p>
          <a:p>
            <a:pPr lvl="1"/>
            <a:r>
              <a:rPr lang="en-GB" sz="2400" dirty="0"/>
              <a:t>O</a:t>
            </a:r>
            <a:r>
              <a:rPr lang="en-GB" sz="2400" dirty="0" smtClean="0"/>
              <a:t>rganisational ability to exploit multiple data sources </a:t>
            </a:r>
          </a:p>
          <a:p>
            <a:pPr lvl="1"/>
            <a:r>
              <a:rPr lang="en-GB" sz="2400" dirty="0" smtClean="0"/>
              <a:t>Develop local capability cognisant of the national picture including:</a:t>
            </a:r>
          </a:p>
          <a:p>
            <a:pPr lvl="2"/>
            <a:r>
              <a:rPr lang="en-GB" dirty="0"/>
              <a:t>UK Cyber Security Strategy </a:t>
            </a:r>
            <a:r>
              <a:rPr lang="en-GB" dirty="0" smtClean="0"/>
              <a:t>2014</a:t>
            </a:r>
          </a:p>
          <a:p>
            <a:pPr lvl="2"/>
            <a:r>
              <a:rPr lang="en-GB" dirty="0" smtClean="0"/>
              <a:t>National Police Chief’s Counsel paper representing the Digital Investigation and Intelligence Portfolio produced in April 2015.</a:t>
            </a:r>
          </a:p>
        </p:txBody>
      </p:sp>
    </p:spTree>
    <p:extLst>
      <p:ext uri="{BB962C8B-B14F-4D97-AF65-F5344CB8AC3E}">
        <p14:creationId xmlns:p14="http://schemas.microsoft.com/office/powerpoint/2010/main" val="361159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3" y="0"/>
            <a:ext cx="1218515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309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4228E6B-D70C-44BB-A81F-A245495F61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0</TotalTime>
  <Words>632</Words>
  <Application>Microsoft Office PowerPoint</Application>
  <PresentationFormat>Custom</PresentationFormat>
  <Paragraphs>83</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Digital Blue Tunnel 16x9</vt:lpstr>
      <vt:lpstr>JARAP   Cybercrime</vt:lpstr>
      <vt:lpstr>Recognition of the Cyber Threat</vt:lpstr>
      <vt:lpstr>Cyber Capability Development</vt:lpstr>
      <vt:lpstr>2014 Workflow expectation for Cybercrime Investigation</vt:lpstr>
      <vt:lpstr>Cyber Capability Development Timeline</vt:lpstr>
      <vt:lpstr>Future Development Priorities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2015-02-12T20:28:39Z</dcterms:created>
  <dcterms:modified xsi:type="dcterms:W3CDTF">2015-05-26T14:02:56Z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TC028952619991</vt:lpwstr>
  </property>
</Properties>
</file>