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2" r:id="rId5"/>
    <p:sldMasterId id="2147483694" r:id="rId6"/>
  </p:sldMasterIdLst>
  <p:notesMasterIdLst>
    <p:notesMasterId r:id="rId21"/>
  </p:notesMasterIdLst>
  <p:sldIdLst>
    <p:sldId id="3754" r:id="rId7"/>
    <p:sldId id="455" r:id="rId8"/>
    <p:sldId id="294" r:id="rId9"/>
    <p:sldId id="3757" r:id="rId10"/>
    <p:sldId id="3731" r:id="rId11"/>
    <p:sldId id="3653" r:id="rId12"/>
    <p:sldId id="3695" r:id="rId13"/>
    <p:sldId id="3623" r:id="rId14"/>
    <p:sldId id="3748" r:id="rId15"/>
    <p:sldId id="3747" r:id="rId16"/>
    <p:sldId id="3742" r:id="rId17"/>
    <p:sldId id="3743" r:id="rId18"/>
    <p:sldId id="3737" r:id="rId19"/>
    <p:sldId id="3642"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057"/>
    <a:srgbClr val="1F84C7"/>
    <a:srgbClr val="EE721E"/>
    <a:srgbClr val="9D197E"/>
    <a:srgbClr val="E43146"/>
    <a:srgbClr val="38A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BA5264-1120-49E8-840B-B6DDB087748F}" v="118" dt="2026-09-22T14:01:44.3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8743" autoAdjust="0"/>
  </p:normalViewPr>
  <p:slideViewPr>
    <p:cSldViewPr snapToGrid="0">
      <p:cViewPr varScale="1">
        <p:scale>
          <a:sx n="65" d="100"/>
          <a:sy n="65" d="100"/>
        </p:scale>
        <p:origin x="2316" y="60"/>
      </p:cViewPr>
      <p:guideLst>
        <p:guide orient="horz" pos="2160"/>
        <p:guide pos="3840"/>
      </p:guideLst>
    </p:cSldViewPr>
  </p:slideViewPr>
  <p:notesTextViewPr>
    <p:cViewPr>
      <p:scale>
        <a:sx n="3" d="2"/>
        <a:sy n="3" d="2"/>
      </p:scale>
      <p:origin x="0" y="0"/>
    </p:cViewPr>
  </p:notesTextViewPr>
  <p:sorterViewPr>
    <p:cViewPr varScale="1">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580938D-4CD1-4EC8-9E47-78466FAEC69D}" type="datetimeFigureOut">
              <a:rPr lang="en-GB" smtClean="0"/>
              <a:t>27/10/2026</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7F29C87-64CF-4026-A3C0-2DA0EBA297F0}" type="slidenum">
              <a:rPr lang="en-GB" smtClean="0"/>
              <a:t>‹#›</a:t>
            </a:fld>
            <a:endParaRPr lang="en-GB"/>
          </a:p>
        </p:txBody>
      </p:sp>
    </p:spTree>
    <p:extLst>
      <p:ext uri="{BB962C8B-B14F-4D97-AF65-F5344CB8AC3E}">
        <p14:creationId xmlns:p14="http://schemas.microsoft.com/office/powerpoint/2010/main" val="2199054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The PCC’s Crime Plan and the EDIC Strategy are in alignment</a:t>
            </a:r>
          </a:p>
          <a:p>
            <a:endParaRPr lang="en-GB" dirty="0"/>
          </a:p>
          <a:p>
            <a:r>
              <a:rPr lang="en-GB" dirty="0"/>
              <a:t>“The Police are the public, and the public are the police”</a:t>
            </a:r>
          </a:p>
        </p:txBody>
      </p:sp>
      <p:sp>
        <p:nvSpPr>
          <p:cNvPr id="4" name="Slide Number Placeholder 3"/>
          <p:cNvSpPr>
            <a:spLocks noGrp="1"/>
          </p:cNvSpPr>
          <p:nvPr>
            <p:ph type="sldNum" sz="quarter" idx="10"/>
          </p:nvPr>
        </p:nvSpPr>
        <p:spPr/>
        <p:txBody>
          <a:bodyPr/>
          <a:lstStyle/>
          <a:p>
            <a:fld id="{17F29C87-64CF-4026-A3C0-2DA0EBA297F0}" type="slidenum">
              <a:rPr lang="en-GB" smtClean="0"/>
              <a:t>1</a:t>
            </a:fld>
            <a:endParaRPr lang="en-GB"/>
          </a:p>
        </p:txBody>
      </p:sp>
    </p:spTree>
    <p:extLst>
      <p:ext uri="{BB962C8B-B14F-4D97-AF65-F5344CB8AC3E}">
        <p14:creationId xmlns:p14="http://schemas.microsoft.com/office/powerpoint/2010/main" val="3824885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Learning outcome 2.1 &amp; 3.1 </a:t>
            </a:r>
          </a:p>
        </p:txBody>
      </p:sp>
      <p:sp>
        <p:nvSpPr>
          <p:cNvPr id="4" name="Slide Number Placeholder 3"/>
          <p:cNvSpPr>
            <a:spLocks noGrp="1"/>
          </p:cNvSpPr>
          <p:nvPr>
            <p:ph type="sldNum" sz="quarter" idx="5"/>
          </p:nvPr>
        </p:nvSpPr>
        <p:spPr/>
        <p:txBody>
          <a:bodyPr/>
          <a:lstStyle/>
          <a:p>
            <a:fld id="{DB740A30-D483-4A2D-B4DF-48A6DBBCEA54}" type="slidenum">
              <a:rPr lang="en-GB" smtClean="0"/>
              <a:t>2</a:t>
            </a:fld>
            <a:endParaRPr lang="en-GB"/>
          </a:p>
        </p:txBody>
      </p:sp>
    </p:spTree>
    <p:extLst>
      <p:ext uri="{BB962C8B-B14F-4D97-AF65-F5344CB8AC3E}">
        <p14:creationId xmlns:p14="http://schemas.microsoft.com/office/powerpoint/2010/main" val="1483095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LP strategic priorities for this coming period are:</a:t>
            </a:r>
          </a:p>
          <a:p>
            <a:endParaRPr lang="en-GB" dirty="0"/>
          </a:p>
          <a:p>
            <a:r>
              <a:rPr lang="en-GB" dirty="0"/>
              <a:t>• Improving service and standards</a:t>
            </a:r>
          </a:p>
          <a:p>
            <a:r>
              <a:rPr lang="en-GB" dirty="0"/>
              <a:t>• Finding efficiency and productivity</a:t>
            </a:r>
          </a:p>
          <a:p>
            <a:r>
              <a:rPr lang="en-GB" dirty="0"/>
              <a:t>• Investing in the right people with </a:t>
            </a:r>
          </a:p>
          <a:p>
            <a:r>
              <a:rPr lang="en-GB" dirty="0"/>
              <a:t>the right skills and wellbeing</a:t>
            </a:r>
          </a:p>
          <a:p>
            <a:r>
              <a:rPr lang="en-GB" dirty="0"/>
              <a:t>• Maximising the best technology </a:t>
            </a:r>
          </a:p>
          <a:p>
            <a:r>
              <a:rPr lang="en-GB" dirty="0"/>
              <a:t>• Reducing demand by working </a:t>
            </a:r>
          </a:p>
          <a:p>
            <a:r>
              <a:rPr lang="en-GB" dirty="0"/>
              <a:t>alongside partners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F29C87-64CF-4026-A3C0-2DA0EBA297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41838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528E1-2078-9B7B-376A-B62F1DDF71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198B6A-9E27-7D55-3AA0-92422A0152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617BDD-84A5-26DA-D311-71C9C216D86D}"/>
              </a:ext>
            </a:extLst>
          </p:cNvPr>
          <p:cNvSpPr>
            <a:spLocks noGrp="1"/>
          </p:cNvSpPr>
          <p:nvPr>
            <p:ph type="body" idx="1"/>
          </p:nvPr>
        </p:nvSpPr>
        <p:spPr/>
        <p:txBody>
          <a:bodyPr/>
          <a:lstStyle/>
          <a:p>
            <a:pPr fontAlgn="t">
              <a:lnSpc>
                <a:spcPts val="1500"/>
              </a:lnSpc>
              <a:buNone/>
            </a:pPr>
            <a:r>
              <a:rPr lang="en-GB" b="0" i="0" dirty="0">
                <a:effectLst/>
                <a:latin typeface="Segoe UI" panose="020B0502040204020203" pitchFamily="34" charset="0"/>
              </a:rPr>
              <a:t>The EDI message within the PCC Plan is that effective policing depends upon fairness, inclusion, community trust, protection of vulnerable people, prevention of harm and meaningful engagement with Leicester, Leicestershire and Rutland's diverse communities. EDI is therefore not a separate agenda, but a key enabler of legitimacy, public confidence and policing excellence.</a:t>
            </a:r>
          </a:p>
          <a:p>
            <a:endParaRPr lang="en-GB" dirty="0"/>
          </a:p>
        </p:txBody>
      </p:sp>
      <p:sp>
        <p:nvSpPr>
          <p:cNvPr id="4" name="Slide Number Placeholder 3">
            <a:extLst>
              <a:ext uri="{FF2B5EF4-FFF2-40B4-BE49-F238E27FC236}">
                <a16:creationId xmlns:a16="http://schemas.microsoft.com/office/drawing/2014/main" id="{B08347D0-044D-6BF4-56AC-BCEA4A251F40}"/>
              </a:ext>
            </a:extLst>
          </p:cNvPr>
          <p:cNvSpPr>
            <a:spLocks noGrp="1"/>
          </p:cNvSpPr>
          <p:nvPr>
            <p:ph type="sldNum" sz="quarter" idx="5"/>
          </p:nvPr>
        </p:nvSpPr>
        <p:spPr/>
        <p:txBody>
          <a:bodyPr/>
          <a:lstStyle/>
          <a:p>
            <a:fld id="{17F29C87-64CF-4026-A3C0-2DA0EBA297F0}" type="slidenum">
              <a:rPr lang="en-GB" smtClean="0"/>
              <a:t>4</a:t>
            </a:fld>
            <a:endParaRPr lang="en-GB"/>
          </a:p>
        </p:txBody>
      </p:sp>
    </p:spTree>
    <p:extLst>
      <p:ext uri="{BB962C8B-B14F-4D97-AF65-F5344CB8AC3E}">
        <p14:creationId xmlns:p14="http://schemas.microsoft.com/office/powerpoint/2010/main" val="8686586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introduce this slide explaining that to serve well, and to protect with understanding and empathy, we first need to know our communities well, and their diverse cultures, needs, and aspirations. </a:t>
            </a:r>
          </a:p>
          <a:p>
            <a:endParaRPr lang="en-GB" dirty="0"/>
          </a:p>
          <a:p>
            <a:r>
              <a:rPr lang="en-GB" dirty="0"/>
              <a:t>Leicestershire Police want to embed EDIC principles and values into our professionalism. </a:t>
            </a:r>
          </a:p>
          <a:p>
            <a:endParaRPr lang="en-GB" dirty="0"/>
          </a:p>
        </p:txBody>
      </p:sp>
      <p:sp>
        <p:nvSpPr>
          <p:cNvPr id="4" name="Slide Number Placeholder 3"/>
          <p:cNvSpPr>
            <a:spLocks noGrp="1"/>
          </p:cNvSpPr>
          <p:nvPr>
            <p:ph type="sldNum" sz="quarter" idx="5"/>
          </p:nvPr>
        </p:nvSpPr>
        <p:spPr/>
        <p:txBody>
          <a:bodyPr/>
          <a:lstStyle/>
          <a:p>
            <a:fld id="{17F29C87-64CF-4026-A3C0-2DA0EBA297F0}" type="slidenum">
              <a:rPr lang="en-GB" smtClean="0"/>
              <a:t>5</a:t>
            </a:fld>
            <a:endParaRPr lang="en-GB"/>
          </a:p>
        </p:txBody>
      </p:sp>
    </p:spTree>
    <p:extLst>
      <p:ext uri="{BB962C8B-B14F-4D97-AF65-F5344CB8AC3E}">
        <p14:creationId xmlns:p14="http://schemas.microsoft.com/office/powerpoint/2010/main" val="2689742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Making the general case for EDIC in policing</a:t>
            </a:r>
          </a:p>
        </p:txBody>
      </p:sp>
      <p:sp>
        <p:nvSpPr>
          <p:cNvPr id="4" name="Slide Number Placeholder 3"/>
          <p:cNvSpPr>
            <a:spLocks noGrp="1"/>
          </p:cNvSpPr>
          <p:nvPr>
            <p:ph type="sldNum" sz="quarter" idx="5"/>
          </p:nvPr>
        </p:nvSpPr>
        <p:spPr/>
        <p:txBody>
          <a:bodyPr/>
          <a:lstStyle/>
          <a:p>
            <a:fld id="{17F29C87-64CF-4026-A3C0-2DA0EBA297F0}" type="slidenum">
              <a:rPr lang="en-GB" smtClean="0"/>
              <a:t>6</a:t>
            </a:fld>
            <a:endParaRPr lang="en-GB"/>
          </a:p>
        </p:txBody>
      </p:sp>
    </p:spTree>
    <p:extLst>
      <p:ext uri="{BB962C8B-B14F-4D97-AF65-F5344CB8AC3E}">
        <p14:creationId xmlns:p14="http://schemas.microsoft.com/office/powerpoint/2010/main" val="3949928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0384D-9019-CCF7-9CDD-E2AF9ACE2F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BA7805-46A7-5F98-B54B-635B937487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3872EB-3B21-BA3A-323D-8CCCC0E29BD3}"/>
              </a:ext>
            </a:extLst>
          </p:cNvPr>
          <p:cNvSpPr>
            <a:spLocks noGrp="1"/>
          </p:cNvSpPr>
          <p:nvPr>
            <p:ph type="body" idx="1"/>
          </p:nvPr>
        </p:nvSpPr>
        <p:spPr/>
        <p:txBody>
          <a:bodyPr/>
          <a:lstStyle/>
          <a:p>
            <a:pPr algn="l" fontAlgn="base">
              <a:buNone/>
            </a:pPr>
            <a:r>
              <a:rPr lang="en-GB" sz="1200" b="0" i="0" dirty="0">
                <a:solidFill>
                  <a:srgbClr val="000000"/>
                </a:solidFill>
                <a:effectLst/>
                <a:latin typeface="Aptos" panose="020B0004020202020204" pitchFamily="34" charset="0"/>
              </a:rPr>
              <a:t>Embedding organisational and procedural justice within the workplace:</a:t>
            </a:r>
          </a:p>
          <a:p>
            <a:pPr algn="l" fontAlgn="base">
              <a:buFont typeface="Arial" panose="020B0604020202020204" pitchFamily="34" charset="0"/>
              <a:buChar char="•"/>
            </a:pPr>
            <a:r>
              <a:rPr lang="en-GB" sz="1200" b="0" i="0" dirty="0">
                <a:solidFill>
                  <a:srgbClr val="000000"/>
                </a:solidFill>
                <a:effectLst/>
                <a:latin typeface="Aptos" panose="020B0004020202020204" pitchFamily="34" charset="0"/>
              </a:rPr>
              <a:t>Challenging discriminatory behaviour and attitudes, racism, sexism and misogyny </a:t>
            </a:r>
          </a:p>
          <a:p>
            <a:pPr algn="l" fontAlgn="base">
              <a:buFont typeface="Arial" panose="020B0604020202020204" pitchFamily="34" charset="0"/>
              <a:buChar char="•"/>
            </a:pPr>
            <a:r>
              <a:rPr lang="en-GB" sz="1200" b="0" i="0" dirty="0">
                <a:solidFill>
                  <a:srgbClr val="000000"/>
                </a:solidFill>
                <a:effectLst/>
                <a:latin typeface="Aptos" panose="020B0004020202020204" pitchFamily="34" charset="0"/>
              </a:rPr>
              <a:t>Clarity about inappropriate </a:t>
            </a:r>
          </a:p>
          <a:p>
            <a:pPr marL="0" indent="0">
              <a:buFont typeface="Arial" panose="020B0604020202020204" pitchFamily="34" charset="0"/>
              <a:buNone/>
            </a:pPr>
            <a:endParaRPr lang="en-GB" dirty="0"/>
          </a:p>
        </p:txBody>
      </p:sp>
      <p:sp>
        <p:nvSpPr>
          <p:cNvPr id="4" name="Slide Number Placeholder 3">
            <a:extLst>
              <a:ext uri="{FF2B5EF4-FFF2-40B4-BE49-F238E27FC236}">
                <a16:creationId xmlns:a16="http://schemas.microsoft.com/office/drawing/2014/main" id="{805B7DF3-6CD3-BAF8-FA30-07A3E3E182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1E1EC8-E950-4E58-ABC7-8B63DA41473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5462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EDIC Board</a:t>
            </a:r>
          </a:p>
          <a:p>
            <a:r>
              <a:rPr lang="en-GB" dirty="0"/>
              <a:t>Cascading conversations</a:t>
            </a:r>
          </a:p>
          <a:p>
            <a:r>
              <a:rPr lang="en-GB" dirty="0"/>
              <a:t>EDIC slide deck, began rolling out to students </a:t>
            </a:r>
            <a:r>
              <a:rPr lang="en-GB"/>
              <a:t>and leaders</a:t>
            </a:r>
            <a:endParaRPr lang="en-GB" dirty="0"/>
          </a:p>
        </p:txBody>
      </p:sp>
      <p:sp>
        <p:nvSpPr>
          <p:cNvPr id="4" name="Slide Number Placeholder 3"/>
          <p:cNvSpPr>
            <a:spLocks noGrp="1"/>
          </p:cNvSpPr>
          <p:nvPr>
            <p:ph type="sldNum" sz="quarter" idx="5"/>
          </p:nvPr>
        </p:nvSpPr>
        <p:spPr/>
        <p:txBody>
          <a:bodyPr/>
          <a:lstStyle/>
          <a:p>
            <a:fld id="{17F29C87-64CF-4026-A3C0-2DA0EBA297F0}" type="slidenum">
              <a:rPr lang="en-GB" smtClean="0"/>
              <a:t>9</a:t>
            </a:fld>
            <a:endParaRPr lang="en-GB"/>
          </a:p>
        </p:txBody>
      </p:sp>
    </p:spTree>
    <p:extLst>
      <p:ext uri="{BB962C8B-B14F-4D97-AF65-F5344CB8AC3E}">
        <p14:creationId xmlns:p14="http://schemas.microsoft.com/office/powerpoint/2010/main" val="4550758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8BE15-7FB8-2CC7-5356-CA0F1EC381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CE21D7-09CF-D2D4-F2FC-56EAB1E1ED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6828D1-9676-DEF5-5A04-F29EFF4FEDE0}"/>
              </a:ext>
            </a:extLst>
          </p:cNvPr>
          <p:cNvSpPr>
            <a:spLocks noGrp="1"/>
          </p:cNvSpPr>
          <p:nvPr>
            <p:ph type="body" idx="1"/>
          </p:nvPr>
        </p:nvSpPr>
        <p:spPr/>
        <p:txBody>
          <a:bodyPr/>
          <a:lstStyle/>
          <a:p>
            <a:r>
              <a:rPr lang="en-GB" dirty="0"/>
              <a:t>Trainer to provide brief overview – All covered in more detail during session</a:t>
            </a:r>
          </a:p>
        </p:txBody>
      </p:sp>
      <p:sp>
        <p:nvSpPr>
          <p:cNvPr id="4" name="Slide Number Placeholder 3">
            <a:extLst>
              <a:ext uri="{FF2B5EF4-FFF2-40B4-BE49-F238E27FC236}">
                <a16:creationId xmlns:a16="http://schemas.microsoft.com/office/drawing/2014/main" id="{4585114C-450E-D8D4-5CAD-E2537EEBF989}"/>
              </a:ext>
            </a:extLst>
          </p:cNvPr>
          <p:cNvSpPr>
            <a:spLocks noGrp="1"/>
          </p:cNvSpPr>
          <p:nvPr>
            <p:ph type="sldNum" sz="quarter" idx="5"/>
          </p:nvPr>
        </p:nvSpPr>
        <p:spPr/>
        <p:txBody>
          <a:bodyPr/>
          <a:lstStyle/>
          <a:p>
            <a:fld id="{17F29C87-64CF-4026-A3C0-2DA0EBA297F0}" type="slidenum">
              <a:rPr lang="en-GB" smtClean="0"/>
              <a:t>10</a:t>
            </a:fld>
            <a:endParaRPr lang="en-GB"/>
          </a:p>
        </p:txBody>
      </p:sp>
    </p:spTree>
    <p:extLst>
      <p:ext uri="{BB962C8B-B14F-4D97-AF65-F5344CB8AC3E}">
        <p14:creationId xmlns:p14="http://schemas.microsoft.com/office/powerpoint/2010/main" val="293124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F29C87-64CF-4026-A3C0-2DA0EBA297F0}" type="slidenum">
              <a:rPr lang="en-GB" smtClean="0"/>
              <a:t>11</a:t>
            </a:fld>
            <a:endParaRPr lang="en-GB"/>
          </a:p>
        </p:txBody>
      </p:sp>
    </p:spTree>
    <p:extLst>
      <p:ext uri="{BB962C8B-B14F-4D97-AF65-F5344CB8AC3E}">
        <p14:creationId xmlns:p14="http://schemas.microsoft.com/office/powerpoint/2010/main" val="4385388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Staff networks</a:t>
            </a:r>
          </a:p>
          <a:p>
            <a:r>
              <a:rPr lang="en-GB" dirty="0"/>
              <a:t>Trade Unions</a:t>
            </a:r>
          </a:p>
          <a:p>
            <a:r>
              <a:rPr lang="en-GB" dirty="0"/>
              <a:t>Federation</a:t>
            </a:r>
          </a:p>
          <a:p>
            <a:r>
              <a:rPr lang="en-GB" dirty="0"/>
              <a:t>Chaplaincy </a:t>
            </a:r>
          </a:p>
        </p:txBody>
      </p:sp>
      <p:sp>
        <p:nvSpPr>
          <p:cNvPr id="4" name="Slide Number Placeholder 3"/>
          <p:cNvSpPr>
            <a:spLocks noGrp="1"/>
          </p:cNvSpPr>
          <p:nvPr>
            <p:ph type="sldNum" sz="quarter" idx="5"/>
          </p:nvPr>
        </p:nvSpPr>
        <p:spPr/>
        <p:txBody>
          <a:bodyPr/>
          <a:lstStyle/>
          <a:p>
            <a:fld id="{17F29C87-64CF-4026-A3C0-2DA0EBA297F0}" type="slidenum">
              <a:rPr lang="en-GB" smtClean="0"/>
              <a:t>13</a:t>
            </a:fld>
            <a:endParaRPr lang="en-GB"/>
          </a:p>
        </p:txBody>
      </p:sp>
    </p:spTree>
    <p:extLst>
      <p:ext uri="{BB962C8B-B14F-4D97-AF65-F5344CB8AC3E}">
        <p14:creationId xmlns:p14="http://schemas.microsoft.com/office/powerpoint/2010/main" val="1915141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F29C87-64CF-4026-A3C0-2DA0EBA297F0}" type="slidenum">
              <a:rPr lang="en-GB" smtClean="0"/>
              <a:t>14</a:t>
            </a:fld>
            <a:endParaRPr lang="en-GB"/>
          </a:p>
        </p:txBody>
      </p:sp>
    </p:spTree>
    <p:extLst>
      <p:ext uri="{BB962C8B-B14F-4D97-AF65-F5344CB8AC3E}">
        <p14:creationId xmlns:p14="http://schemas.microsoft.com/office/powerpoint/2010/main" val="2992119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age- main slide">
    <p:spTree>
      <p:nvGrpSpPr>
        <p:cNvPr id="1" name=""/>
        <p:cNvGrpSpPr/>
        <p:nvPr/>
      </p:nvGrpSpPr>
      <p:grpSpPr>
        <a:xfrm>
          <a:off x="0" y="0"/>
          <a:ext cx="0" cy="0"/>
          <a:chOff x="0" y="0"/>
          <a:chExt cx="0" cy="0"/>
        </a:xfrm>
      </p:grpSpPr>
      <p:sp>
        <p:nvSpPr>
          <p:cNvPr id="2" name="Rectangle 1"/>
          <p:cNvSpPr/>
          <p:nvPr userDrawn="1"/>
        </p:nvSpPr>
        <p:spPr>
          <a:xfrm>
            <a:off x="0" y="5229200"/>
            <a:ext cx="12192000" cy="1628800"/>
          </a:xfrm>
          <a:prstGeom prst="rect">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8" name="TextBox 7"/>
          <p:cNvSpPr txBox="1"/>
          <p:nvPr userDrawn="1"/>
        </p:nvSpPr>
        <p:spPr>
          <a:xfrm>
            <a:off x="1" y="6495148"/>
            <a:ext cx="2415614" cy="246221"/>
          </a:xfrm>
          <a:prstGeom prst="rect">
            <a:avLst/>
          </a:prstGeom>
          <a:noFill/>
        </p:spPr>
        <p:txBody>
          <a:bodyPr wrap="square" rtlCol="0">
            <a:spAutoFit/>
          </a:bodyPr>
          <a:lstStyle/>
          <a:p>
            <a:pPr algn="ctr"/>
            <a:r>
              <a:rPr lang="en-GB" sz="1000" b="1">
                <a:solidFill>
                  <a:schemeClr val="bg1"/>
                </a:solidFill>
                <a:latin typeface="Arial" panose="020B0604020202020204" pitchFamily="34" charset="0"/>
                <a:cs typeface="Arial" panose="020B0604020202020204" pitchFamily="34" charset="0"/>
              </a:rPr>
              <a:t>Protect vulnerable people</a:t>
            </a:r>
          </a:p>
        </p:txBody>
      </p:sp>
      <p:sp>
        <p:nvSpPr>
          <p:cNvPr id="9" name="TextBox 8"/>
          <p:cNvSpPr txBox="1"/>
          <p:nvPr userDrawn="1"/>
        </p:nvSpPr>
        <p:spPr>
          <a:xfrm>
            <a:off x="2415616" y="6495148"/>
            <a:ext cx="2415614" cy="246221"/>
          </a:xfrm>
          <a:prstGeom prst="rect">
            <a:avLst/>
          </a:prstGeom>
          <a:noFill/>
        </p:spPr>
        <p:txBody>
          <a:bodyPr wrap="square" rtlCol="0">
            <a:spAutoFit/>
          </a:bodyPr>
          <a:lstStyle/>
          <a:p>
            <a:pPr algn="ctr"/>
            <a:r>
              <a:rPr lang="en-GB" sz="1000" b="1">
                <a:solidFill>
                  <a:schemeClr val="bg1"/>
                </a:solidFill>
                <a:latin typeface="Arial" panose="020B0604020202020204" pitchFamily="34" charset="0"/>
                <a:cs typeface="Arial" panose="020B0604020202020204" pitchFamily="34" charset="0"/>
              </a:rPr>
              <a:t>Prevent</a:t>
            </a:r>
            <a:r>
              <a:rPr lang="en-GB" sz="1000" b="1" baseline="0">
                <a:solidFill>
                  <a:schemeClr val="bg1"/>
                </a:solidFill>
                <a:latin typeface="Arial" panose="020B0604020202020204" pitchFamily="34" charset="0"/>
                <a:cs typeface="Arial" panose="020B0604020202020204" pitchFamily="34" charset="0"/>
              </a:rPr>
              <a:t> crime</a:t>
            </a:r>
            <a:endParaRPr lang="en-GB" sz="1000" b="1">
              <a:solidFill>
                <a:schemeClr val="bg1"/>
              </a:solidFill>
              <a:latin typeface="Arial" panose="020B0604020202020204" pitchFamily="34" charset="0"/>
              <a:cs typeface="Arial" panose="020B0604020202020204" pitchFamily="34" charset="0"/>
            </a:endParaRPr>
          </a:p>
        </p:txBody>
      </p:sp>
      <p:sp>
        <p:nvSpPr>
          <p:cNvPr id="10" name="TextBox 9"/>
          <p:cNvSpPr txBox="1"/>
          <p:nvPr userDrawn="1"/>
        </p:nvSpPr>
        <p:spPr>
          <a:xfrm>
            <a:off x="4831229" y="6413266"/>
            <a:ext cx="2430963" cy="400110"/>
          </a:xfrm>
          <a:prstGeom prst="rect">
            <a:avLst/>
          </a:prstGeom>
          <a:noFill/>
        </p:spPr>
        <p:txBody>
          <a:bodyPr wrap="square" rtlCol="0">
            <a:spAutoFit/>
          </a:bodyPr>
          <a:lstStyle/>
          <a:p>
            <a:pPr algn="ctr"/>
            <a:r>
              <a:rPr lang="en-GB" sz="1000" b="1">
                <a:solidFill>
                  <a:schemeClr val="bg1"/>
                </a:solidFill>
                <a:latin typeface="Arial" panose="020B0604020202020204" pitchFamily="34" charset="0"/>
                <a:cs typeface="Arial" panose="020B0604020202020204" pitchFamily="34" charset="0"/>
              </a:rPr>
              <a:t>Deal</a:t>
            </a:r>
            <a:r>
              <a:rPr lang="en-GB" sz="1000" b="1" baseline="0">
                <a:solidFill>
                  <a:schemeClr val="bg1"/>
                </a:solidFill>
                <a:latin typeface="Arial" panose="020B0604020202020204" pitchFamily="34" charset="0"/>
                <a:cs typeface="Arial" panose="020B0604020202020204" pitchFamily="34" charset="0"/>
              </a:rPr>
              <a:t> with those who cause most harm</a:t>
            </a:r>
            <a:endParaRPr lang="en-GB" sz="1000" b="1">
              <a:solidFill>
                <a:schemeClr val="bg1"/>
              </a:solidFill>
              <a:latin typeface="Arial" panose="020B0604020202020204" pitchFamily="34" charset="0"/>
              <a:cs typeface="Arial" panose="020B0604020202020204" pitchFamily="34" charset="0"/>
            </a:endParaRPr>
          </a:p>
        </p:txBody>
      </p:sp>
      <p:sp>
        <p:nvSpPr>
          <p:cNvPr id="11" name="TextBox 10"/>
          <p:cNvSpPr txBox="1"/>
          <p:nvPr userDrawn="1"/>
        </p:nvSpPr>
        <p:spPr>
          <a:xfrm>
            <a:off x="7262193" y="6495148"/>
            <a:ext cx="2430962" cy="246221"/>
          </a:xfrm>
          <a:prstGeom prst="rect">
            <a:avLst/>
          </a:prstGeom>
          <a:noFill/>
        </p:spPr>
        <p:txBody>
          <a:bodyPr wrap="square" rtlCol="0">
            <a:spAutoFit/>
          </a:bodyPr>
          <a:lstStyle/>
          <a:p>
            <a:pPr algn="ctr"/>
            <a:r>
              <a:rPr lang="en-GB" sz="1000" b="1">
                <a:solidFill>
                  <a:schemeClr val="bg1"/>
                </a:solidFill>
                <a:latin typeface="Arial" panose="020B0604020202020204" pitchFamily="34" charset="0"/>
                <a:cs typeface="Arial" panose="020B0604020202020204" pitchFamily="34" charset="0"/>
              </a:rPr>
              <a:t>Bring people to justice</a:t>
            </a:r>
          </a:p>
        </p:txBody>
      </p:sp>
      <p:sp>
        <p:nvSpPr>
          <p:cNvPr id="12" name="TextBox 11"/>
          <p:cNvSpPr txBox="1"/>
          <p:nvPr userDrawn="1"/>
        </p:nvSpPr>
        <p:spPr>
          <a:xfrm>
            <a:off x="9696400" y="6413266"/>
            <a:ext cx="2476500" cy="400110"/>
          </a:xfrm>
          <a:prstGeom prst="rect">
            <a:avLst/>
          </a:prstGeom>
          <a:noFill/>
        </p:spPr>
        <p:txBody>
          <a:bodyPr wrap="square" rtlCol="0">
            <a:spAutoFit/>
          </a:bodyPr>
          <a:lstStyle/>
          <a:p>
            <a:pPr algn="ctr"/>
            <a:r>
              <a:rPr lang="en-GB" sz="1000" b="1">
                <a:solidFill>
                  <a:schemeClr val="bg1"/>
                </a:solidFill>
                <a:latin typeface="Arial" panose="020B0604020202020204" pitchFamily="34" charset="0"/>
                <a:cs typeface="Arial" panose="020B0604020202020204" pitchFamily="34" charset="0"/>
              </a:rPr>
              <a:t>Innovate and </a:t>
            </a:r>
          </a:p>
          <a:p>
            <a:pPr algn="ctr"/>
            <a:r>
              <a:rPr lang="en-GB" sz="1000" b="1">
                <a:solidFill>
                  <a:schemeClr val="bg1"/>
                </a:solidFill>
                <a:latin typeface="Arial" panose="020B0604020202020204" pitchFamily="34" charset="0"/>
                <a:cs typeface="Arial" panose="020B0604020202020204" pitchFamily="34" charset="0"/>
              </a:rPr>
              <a:t>continuously</a:t>
            </a:r>
            <a:r>
              <a:rPr lang="en-GB" sz="1000" b="1" baseline="0">
                <a:solidFill>
                  <a:schemeClr val="bg1"/>
                </a:solidFill>
                <a:latin typeface="Arial" panose="020B0604020202020204" pitchFamily="34" charset="0"/>
                <a:cs typeface="Arial" panose="020B0604020202020204" pitchFamily="34" charset="0"/>
              </a:rPr>
              <a:t> improve</a:t>
            </a:r>
            <a:endParaRPr lang="en-GB" sz="1000" b="1">
              <a:solidFill>
                <a:schemeClr val="bg1"/>
              </a:solidFill>
              <a:latin typeface="Arial" panose="020B0604020202020204" pitchFamily="34" charset="0"/>
              <a:cs typeface="Arial" panose="020B0604020202020204" pitchFamily="34" charset="0"/>
            </a:endParaRP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408" y="5445224"/>
            <a:ext cx="875103" cy="980728"/>
          </a:xfrm>
          <a:prstGeom prst="rect">
            <a:avLst/>
          </a:prstGeom>
        </p:spPr>
      </p:pic>
      <p:pic>
        <p:nvPicPr>
          <p:cNvPr id="15" name="Picture 1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215680" y="5445224"/>
            <a:ext cx="746006" cy="980728"/>
          </a:xfrm>
          <a:prstGeom prst="rect">
            <a:avLst/>
          </a:prstGeom>
        </p:spPr>
      </p:pic>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16529">
            <a:off x="5482868" y="5449759"/>
            <a:ext cx="1259193" cy="980728"/>
          </a:xfrm>
          <a:prstGeom prst="rect">
            <a:avLst/>
          </a:prstGeom>
        </p:spPr>
      </p:pic>
      <p:pic>
        <p:nvPicPr>
          <p:cNvPr id="17" name="Picture 16"/>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968208" y="5445223"/>
            <a:ext cx="999948" cy="998325"/>
          </a:xfrm>
          <a:prstGeom prst="rect">
            <a:avLst/>
          </a:prstGeom>
        </p:spPr>
      </p:pic>
      <p:pic>
        <p:nvPicPr>
          <p:cNvPr id="18" name="Picture 1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0342903" y="5445224"/>
            <a:ext cx="1161148" cy="896023"/>
          </a:xfrm>
          <a:prstGeom prst="rect">
            <a:avLst/>
          </a:prstGeom>
        </p:spPr>
      </p:pic>
      <p:grpSp>
        <p:nvGrpSpPr>
          <p:cNvPr id="19" name="Group 18">
            <a:extLst>
              <a:ext uri="{FF2B5EF4-FFF2-40B4-BE49-F238E27FC236}">
                <a16:creationId xmlns:a16="http://schemas.microsoft.com/office/drawing/2014/main" id="{F49501E6-382D-5E5D-D6A9-034B7E972A8D}"/>
              </a:ext>
            </a:extLst>
          </p:cNvPr>
          <p:cNvGrpSpPr/>
          <p:nvPr userDrawn="1"/>
        </p:nvGrpSpPr>
        <p:grpSpPr>
          <a:xfrm>
            <a:off x="0" y="5129303"/>
            <a:ext cx="12192000" cy="144016"/>
            <a:chOff x="0" y="4797152"/>
            <a:chExt cx="12192000" cy="119160"/>
          </a:xfrm>
        </p:grpSpPr>
        <p:sp>
          <p:nvSpPr>
            <p:cNvPr id="20" name="Rectangle 19">
              <a:extLst>
                <a:ext uri="{FF2B5EF4-FFF2-40B4-BE49-F238E27FC236}">
                  <a16:creationId xmlns:a16="http://schemas.microsoft.com/office/drawing/2014/main" id="{B0F8825A-9ACE-863F-0533-FDB0CE16AA1B}"/>
                </a:ext>
              </a:extLst>
            </p:cNvPr>
            <p:cNvSpPr/>
            <p:nvPr userDrawn="1"/>
          </p:nvSpPr>
          <p:spPr>
            <a:xfrm>
              <a:off x="0" y="4797152"/>
              <a:ext cx="1775520" cy="119160"/>
            </a:xfrm>
            <a:prstGeom prst="rect">
              <a:avLst/>
            </a:prstGeom>
            <a:solidFill>
              <a:srgbClr val="EE7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Group 20">
              <a:extLst>
                <a:ext uri="{FF2B5EF4-FFF2-40B4-BE49-F238E27FC236}">
                  <a16:creationId xmlns:a16="http://schemas.microsoft.com/office/drawing/2014/main" id="{6A3D90B8-375E-E5B0-426C-4E78BC727EC3}"/>
                </a:ext>
              </a:extLst>
            </p:cNvPr>
            <p:cNvGrpSpPr/>
            <p:nvPr userDrawn="1"/>
          </p:nvGrpSpPr>
          <p:grpSpPr>
            <a:xfrm>
              <a:off x="1756066" y="4797152"/>
              <a:ext cx="10435934" cy="119160"/>
              <a:chOff x="1756066" y="4797152"/>
              <a:chExt cx="10435934" cy="119160"/>
            </a:xfrm>
          </p:grpSpPr>
          <p:sp>
            <p:nvSpPr>
              <p:cNvPr id="22" name="Rectangle 21">
                <a:extLst>
                  <a:ext uri="{FF2B5EF4-FFF2-40B4-BE49-F238E27FC236}">
                    <a16:creationId xmlns:a16="http://schemas.microsoft.com/office/drawing/2014/main" id="{C6535FE7-C108-F5FF-5CD9-56E57C8E22EE}"/>
                  </a:ext>
                </a:extLst>
              </p:cNvPr>
              <p:cNvSpPr/>
              <p:nvPr userDrawn="1"/>
            </p:nvSpPr>
            <p:spPr>
              <a:xfrm>
                <a:off x="1756066" y="4797152"/>
                <a:ext cx="1775520" cy="119160"/>
              </a:xfrm>
              <a:prstGeom prst="rect">
                <a:avLst/>
              </a:prstGeom>
              <a:solidFill>
                <a:srgbClr val="FCC3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5D6C1D50-396D-4AED-C0CB-7A82FDF8D514}"/>
                  </a:ext>
                </a:extLst>
              </p:cNvPr>
              <p:cNvSpPr/>
              <p:nvPr userDrawn="1"/>
            </p:nvSpPr>
            <p:spPr>
              <a:xfrm>
                <a:off x="3531586" y="4797152"/>
                <a:ext cx="1700318" cy="119160"/>
              </a:xfrm>
              <a:prstGeom prst="rect">
                <a:avLst/>
              </a:prstGeom>
              <a:solidFill>
                <a:srgbClr val="2586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A5F79A8D-40CE-4EEE-1C49-DAE30A47206E}"/>
                  </a:ext>
                </a:extLst>
              </p:cNvPr>
              <p:cNvSpPr/>
              <p:nvPr userDrawn="1"/>
            </p:nvSpPr>
            <p:spPr>
              <a:xfrm>
                <a:off x="5231904" y="4797152"/>
                <a:ext cx="1728192" cy="119160"/>
              </a:xfrm>
              <a:prstGeom prst="rect">
                <a:avLst/>
              </a:prstGeom>
              <a:solidFill>
                <a:srgbClr val="60C1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8DF1614E-E7BC-3F28-416D-4F43D247438C}"/>
                  </a:ext>
                </a:extLst>
              </p:cNvPr>
              <p:cNvSpPr/>
              <p:nvPr userDrawn="1"/>
            </p:nvSpPr>
            <p:spPr>
              <a:xfrm>
                <a:off x="6960096" y="4797152"/>
                <a:ext cx="1700318" cy="119160"/>
              </a:xfrm>
              <a:prstGeom prst="rect">
                <a:avLst/>
              </a:prstGeom>
              <a:solidFill>
                <a:srgbClr val="9D19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8CEE9018-82A7-5AF3-C0BB-029AE9529F61}"/>
                  </a:ext>
                </a:extLst>
              </p:cNvPr>
              <p:cNvSpPr/>
              <p:nvPr userDrawn="1"/>
            </p:nvSpPr>
            <p:spPr>
              <a:xfrm>
                <a:off x="8659041" y="4797152"/>
                <a:ext cx="1700318" cy="119160"/>
              </a:xfrm>
              <a:prstGeom prst="rect">
                <a:avLst/>
              </a:prstGeom>
              <a:solidFill>
                <a:srgbClr val="E83B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629B2908-AD54-08FE-EC74-DCE48386B26E}"/>
                  </a:ext>
                </a:extLst>
              </p:cNvPr>
              <p:cNvSpPr/>
              <p:nvPr userDrawn="1"/>
            </p:nvSpPr>
            <p:spPr>
              <a:xfrm>
                <a:off x="10355906" y="4797152"/>
                <a:ext cx="1836094" cy="119160"/>
              </a:xfrm>
              <a:prstGeom prst="rect">
                <a:avLst/>
              </a:prstGeom>
              <a:solidFill>
                <a:srgbClr val="33A9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29" name="Picture 28" descr="A blue and white emblem with a crown and a red and green circle&#10;&#10;Description automatically generated">
            <a:extLst>
              <a:ext uri="{FF2B5EF4-FFF2-40B4-BE49-F238E27FC236}">
                <a16:creationId xmlns:a16="http://schemas.microsoft.com/office/drawing/2014/main" id="{8524A95F-0879-BC8B-2BCD-21448BCA079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9075126" y="332656"/>
            <a:ext cx="2637498" cy="2636912"/>
          </a:xfrm>
          <a:prstGeom prst="rect">
            <a:avLst/>
          </a:prstGeom>
        </p:spPr>
      </p:pic>
    </p:spTree>
    <p:extLst>
      <p:ext uri="{BB962C8B-B14F-4D97-AF65-F5344CB8AC3E}">
        <p14:creationId xmlns:p14="http://schemas.microsoft.com/office/powerpoint/2010/main" val="1929491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ur Duty in detail">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userDrawn="1"/>
        </p:nvSpPr>
        <p:spPr>
          <a:xfrm>
            <a:off x="0" y="109081"/>
            <a:ext cx="12192000" cy="1015663"/>
          </a:xfrm>
          <a:prstGeom prst="rect">
            <a:avLst/>
          </a:prstGeom>
          <a:noFill/>
        </p:spPr>
        <p:txBody>
          <a:bodyPr wrap="square" rtlCol="0">
            <a:spAutoFit/>
          </a:bodyPr>
          <a:lstStyle/>
          <a:p>
            <a:pPr algn="ctr"/>
            <a:r>
              <a:rPr lang="en-GB" sz="6000" b="1">
                <a:solidFill>
                  <a:schemeClr val="bg1"/>
                </a:solidFill>
                <a:latin typeface="Arial" panose="020B0604020202020204" pitchFamily="34" charset="0"/>
                <a:cs typeface="Arial" panose="020B0604020202020204" pitchFamily="34" charset="0"/>
              </a:rPr>
              <a:t>Our Duty</a:t>
            </a:r>
          </a:p>
        </p:txBody>
      </p:sp>
      <p:sp>
        <p:nvSpPr>
          <p:cNvPr id="4" name="TextBox 3"/>
          <p:cNvSpPr txBox="1"/>
          <p:nvPr userDrawn="1"/>
        </p:nvSpPr>
        <p:spPr>
          <a:xfrm>
            <a:off x="0" y="1064930"/>
            <a:ext cx="12192000" cy="707886"/>
          </a:xfrm>
          <a:prstGeom prst="rect">
            <a:avLst/>
          </a:prstGeom>
          <a:noFill/>
        </p:spPr>
        <p:txBody>
          <a:bodyPr wrap="square" rtlCol="0">
            <a:spAutoFit/>
          </a:bodyPr>
          <a:lstStyle/>
          <a:p>
            <a:pPr algn="ctr"/>
            <a:r>
              <a:rPr lang="en-GB" sz="4000" b="1">
                <a:solidFill>
                  <a:schemeClr val="bg1"/>
                </a:solidFill>
                <a:latin typeface="Arial" panose="020B0604020202020204" pitchFamily="34" charset="0"/>
                <a:cs typeface="Arial" panose="020B0604020202020204" pitchFamily="34" charset="0"/>
              </a:rPr>
              <a:t>is to</a:t>
            </a:r>
            <a:r>
              <a:rPr lang="en-GB" sz="4000" b="1" baseline="0">
                <a:solidFill>
                  <a:schemeClr val="bg1"/>
                </a:solidFill>
                <a:latin typeface="Arial" panose="020B0604020202020204" pitchFamily="34" charset="0"/>
                <a:cs typeface="Arial" panose="020B0604020202020204" pitchFamily="34" charset="0"/>
              </a:rPr>
              <a:t> protect our communities</a:t>
            </a:r>
            <a:endParaRPr lang="en-GB" sz="4000" b="1">
              <a:solidFill>
                <a:schemeClr val="bg1"/>
              </a:solidFill>
              <a:latin typeface="Arial" panose="020B0604020202020204" pitchFamily="34" charset="0"/>
              <a:cs typeface="Arial" panose="020B0604020202020204" pitchFamily="34" charset="0"/>
            </a:endParaRP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5400" y="2060848"/>
            <a:ext cx="10729192" cy="4397644"/>
          </a:xfrm>
          <a:prstGeom prst="rect">
            <a:avLst/>
          </a:prstGeom>
        </p:spPr>
      </p:pic>
    </p:spTree>
    <p:extLst>
      <p:ext uri="{BB962C8B-B14F-4D97-AF65-F5344CB8AC3E}">
        <p14:creationId xmlns:p14="http://schemas.microsoft.com/office/powerpoint/2010/main" val="2198858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ADE7463-A1B8-D585-5350-D204A9E8D4AA}"/>
              </a:ext>
            </a:extLst>
          </p:cNvPr>
          <p:cNvSpPr/>
          <p:nvPr userDrawn="1"/>
        </p:nvSpPr>
        <p:spPr>
          <a:xfrm>
            <a:off x="0" y="0"/>
            <a:ext cx="12192000" cy="6858000"/>
          </a:xfrm>
          <a:prstGeom prst="rect">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90CCDF5-2321-D4AE-4720-2787431F1F3A}"/>
              </a:ext>
            </a:extLst>
          </p:cNvPr>
          <p:cNvSpPr txBox="1"/>
          <p:nvPr userDrawn="1"/>
        </p:nvSpPr>
        <p:spPr>
          <a:xfrm>
            <a:off x="6672064" y="2780928"/>
            <a:ext cx="6672064" cy="1015663"/>
          </a:xfrm>
          <a:prstGeom prst="rect">
            <a:avLst/>
          </a:prstGeom>
          <a:noFill/>
        </p:spPr>
        <p:txBody>
          <a:bodyPr wrap="square" rtlCol="0">
            <a:spAutoFit/>
          </a:bodyPr>
          <a:lstStyle/>
          <a:p>
            <a:pPr algn="l"/>
            <a:r>
              <a:rPr lang="en-GB" sz="6000" b="1">
                <a:solidFill>
                  <a:schemeClr val="bg1"/>
                </a:solidFill>
                <a:latin typeface="Arial" panose="020B0604020202020204" pitchFamily="34" charset="0"/>
                <a:cs typeface="Arial" panose="020B0604020202020204" pitchFamily="34" charset="0"/>
              </a:rPr>
              <a:t>Our Service</a:t>
            </a:r>
          </a:p>
        </p:txBody>
      </p:sp>
      <p:sp>
        <p:nvSpPr>
          <p:cNvPr id="5" name="TextBox 4">
            <a:extLst>
              <a:ext uri="{FF2B5EF4-FFF2-40B4-BE49-F238E27FC236}">
                <a16:creationId xmlns:a16="http://schemas.microsoft.com/office/drawing/2014/main" id="{A3B56479-1FC5-AB3F-38F9-4C9ED6905C11}"/>
              </a:ext>
            </a:extLst>
          </p:cNvPr>
          <p:cNvSpPr txBox="1"/>
          <p:nvPr userDrawn="1"/>
        </p:nvSpPr>
        <p:spPr>
          <a:xfrm>
            <a:off x="6721424" y="3704258"/>
            <a:ext cx="6672064" cy="646331"/>
          </a:xfrm>
          <a:prstGeom prst="rect">
            <a:avLst/>
          </a:prstGeom>
          <a:noFill/>
        </p:spPr>
        <p:txBody>
          <a:bodyPr wrap="square" rtlCol="0">
            <a:spAutoFit/>
          </a:bodyPr>
          <a:lstStyle/>
          <a:p>
            <a:pPr algn="l"/>
            <a:r>
              <a:rPr lang="en-GB" sz="3600" b="1">
                <a:solidFill>
                  <a:schemeClr val="bg1"/>
                </a:solidFill>
                <a:latin typeface="Arial" panose="020B0604020202020204" pitchFamily="34" charset="0"/>
                <a:cs typeface="Arial" panose="020B0604020202020204" pitchFamily="34" charset="0"/>
              </a:rPr>
              <a:t>Delivers Our Duty</a:t>
            </a:r>
          </a:p>
        </p:txBody>
      </p:sp>
      <p:pic>
        <p:nvPicPr>
          <p:cNvPr id="6" name="Graphic 5">
            <a:extLst>
              <a:ext uri="{FF2B5EF4-FFF2-40B4-BE49-F238E27FC236}">
                <a16:creationId xmlns:a16="http://schemas.microsoft.com/office/drawing/2014/main" id="{D63DD0D1-A7CE-AF0F-097F-CF4ACB1EECD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23392" y="753425"/>
            <a:ext cx="5472608" cy="5502719"/>
          </a:xfrm>
          <a:prstGeom prst="rect">
            <a:avLst/>
          </a:prstGeom>
        </p:spPr>
      </p:pic>
    </p:spTree>
    <p:extLst>
      <p:ext uri="{BB962C8B-B14F-4D97-AF65-F5344CB8AC3E}">
        <p14:creationId xmlns:p14="http://schemas.microsoft.com/office/powerpoint/2010/main" val="2482492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side page- no bord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EF85126-1923-4BB8-BB39-FD23E54F5C48}" type="slidenum">
              <a:rPr lang="en-GB" smtClean="0"/>
              <a:pPr/>
              <a:t>‹#›</a:t>
            </a:fld>
            <a:endParaRPr lang="en-GB"/>
          </a:p>
        </p:txBody>
      </p:sp>
    </p:spTree>
    <p:extLst>
      <p:ext uri="{BB962C8B-B14F-4D97-AF65-F5344CB8AC3E}">
        <p14:creationId xmlns:p14="http://schemas.microsoft.com/office/powerpoint/2010/main" val="1888167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side page- green border">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a:xfrm>
            <a:off x="11472597" y="6417944"/>
            <a:ext cx="540544" cy="318975"/>
          </a:xfrm>
          <a:prstGeom prst="rect">
            <a:avLst/>
          </a:prstGeom>
        </p:spPr>
        <p:txBody>
          <a:bodyPr/>
          <a:lstStyle>
            <a:lvl1pPr algn="r">
              <a:defRPr sz="1150" b="1">
                <a:solidFill>
                  <a:srgbClr val="003057"/>
                </a:solidFill>
                <a:latin typeface="Arial" pitchFamily="34" charset="0"/>
                <a:cs typeface="Arial" pitchFamily="34" charset="0"/>
              </a:defRPr>
            </a:lvl1pPr>
          </a:lstStyle>
          <a:p>
            <a:fld id="{4EF85126-1923-4BB8-BB39-FD23E54F5C48}" type="slidenum">
              <a:rPr lang="en-GB" smtClean="0"/>
              <a:pPr/>
              <a:t>‹#›</a:t>
            </a:fld>
            <a:endParaRPr lang="en-GB"/>
          </a:p>
        </p:txBody>
      </p:sp>
      <p:sp>
        <p:nvSpPr>
          <p:cNvPr id="2" name="Rectangle 1"/>
          <p:cNvSpPr/>
          <p:nvPr userDrawn="1"/>
        </p:nvSpPr>
        <p:spPr>
          <a:xfrm>
            <a:off x="0" y="0"/>
            <a:ext cx="119336" cy="6859746"/>
          </a:xfrm>
          <a:prstGeom prst="rect">
            <a:avLst/>
          </a:prstGeom>
          <a:solidFill>
            <a:srgbClr val="38A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userDrawn="1"/>
        </p:nvSpPr>
        <p:spPr>
          <a:xfrm rot="5400000">
            <a:off x="6039569" y="-6033095"/>
            <a:ext cx="119336" cy="12185526"/>
          </a:xfrm>
          <a:prstGeom prst="rect">
            <a:avLst/>
          </a:prstGeom>
          <a:solidFill>
            <a:srgbClr val="38A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rot="5400000">
            <a:off x="6048523" y="732952"/>
            <a:ext cx="119336" cy="12185526"/>
          </a:xfrm>
          <a:prstGeom prst="rect">
            <a:avLst/>
          </a:prstGeom>
          <a:solidFill>
            <a:srgbClr val="38A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12097344" y="-1746"/>
            <a:ext cx="119336" cy="6859746"/>
          </a:xfrm>
          <a:prstGeom prst="rect">
            <a:avLst/>
          </a:prstGeom>
          <a:solidFill>
            <a:srgbClr val="38A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2959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side page- red bord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EF85126-1923-4BB8-BB39-FD23E54F5C48}" type="slidenum">
              <a:rPr lang="en-GB" smtClean="0"/>
              <a:pPr/>
              <a:t>‹#›</a:t>
            </a:fld>
            <a:endParaRPr lang="en-GB"/>
          </a:p>
        </p:txBody>
      </p:sp>
      <p:sp>
        <p:nvSpPr>
          <p:cNvPr id="4" name="Rectangle 3"/>
          <p:cNvSpPr/>
          <p:nvPr userDrawn="1"/>
        </p:nvSpPr>
        <p:spPr>
          <a:xfrm>
            <a:off x="0" y="0"/>
            <a:ext cx="119336" cy="6859746"/>
          </a:xfrm>
          <a:prstGeom prst="rect">
            <a:avLst/>
          </a:prstGeom>
          <a:solidFill>
            <a:srgbClr val="E431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rot="5400000">
            <a:off x="6039569" y="-6033095"/>
            <a:ext cx="119336" cy="12185526"/>
          </a:xfrm>
          <a:prstGeom prst="rect">
            <a:avLst/>
          </a:prstGeom>
          <a:solidFill>
            <a:srgbClr val="E431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rot="5400000">
            <a:off x="6048523" y="732952"/>
            <a:ext cx="119336" cy="12185526"/>
          </a:xfrm>
          <a:prstGeom prst="rect">
            <a:avLst/>
          </a:prstGeom>
          <a:solidFill>
            <a:srgbClr val="E431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12097344" y="-1746"/>
            <a:ext cx="119336" cy="6859746"/>
          </a:xfrm>
          <a:prstGeom prst="rect">
            <a:avLst/>
          </a:prstGeom>
          <a:solidFill>
            <a:srgbClr val="E431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34244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side page- purple bord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EF85126-1923-4BB8-BB39-FD23E54F5C48}" type="slidenum">
              <a:rPr lang="en-GB" smtClean="0"/>
              <a:pPr/>
              <a:t>‹#›</a:t>
            </a:fld>
            <a:endParaRPr lang="en-GB"/>
          </a:p>
        </p:txBody>
      </p:sp>
      <p:sp>
        <p:nvSpPr>
          <p:cNvPr id="4" name="Rectangle 3"/>
          <p:cNvSpPr/>
          <p:nvPr userDrawn="1"/>
        </p:nvSpPr>
        <p:spPr>
          <a:xfrm>
            <a:off x="0" y="0"/>
            <a:ext cx="119336" cy="6859746"/>
          </a:xfrm>
          <a:prstGeom prst="rect">
            <a:avLst/>
          </a:prstGeom>
          <a:solidFill>
            <a:srgbClr val="9D19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rot="5400000">
            <a:off x="6039569" y="-6033095"/>
            <a:ext cx="119336" cy="12185526"/>
          </a:xfrm>
          <a:prstGeom prst="rect">
            <a:avLst/>
          </a:prstGeom>
          <a:solidFill>
            <a:srgbClr val="9D19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rot="5400000">
            <a:off x="6048523" y="732952"/>
            <a:ext cx="119336" cy="12185526"/>
          </a:xfrm>
          <a:prstGeom prst="rect">
            <a:avLst/>
          </a:prstGeom>
          <a:solidFill>
            <a:srgbClr val="9D19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12097344" y="-1746"/>
            <a:ext cx="119336" cy="6859746"/>
          </a:xfrm>
          <a:prstGeom prst="rect">
            <a:avLst/>
          </a:prstGeom>
          <a:solidFill>
            <a:srgbClr val="9D19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69476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Inside page- orange border">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a:xfrm>
            <a:off x="11472597" y="6432129"/>
            <a:ext cx="540544" cy="365125"/>
          </a:xfrm>
          <a:prstGeom prst="rect">
            <a:avLst/>
          </a:prstGeom>
        </p:spPr>
        <p:txBody>
          <a:bodyPr/>
          <a:lstStyle>
            <a:lvl1pPr algn="r">
              <a:defRPr sz="1150" b="1">
                <a:solidFill>
                  <a:srgbClr val="003057"/>
                </a:solidFill>
                <a:latin typeface="Arial" pitchFamily="34" charset="0"/>
                <a:cs typeface="Arial" pitchFamily="34" charset="0"/>
              </a:defRPr>
            </a:lvl1pPr>
          </a:lstStyle>
          <a:p>
            <a:fld id="{4EF85126-1923-4BB8-BB39-FD23E54F5C48}" type="slidenum">
              <a:rPr lang="en-GB" smtClean="0"/>
              <a:pPr/>
              <a:t>‹#›</a:t>
            </a:fld>
            <a:endParaRPr lang="en-GB"/>
          </a:p>
        </p:txBody>
      </p:sp>
      <p:sp>
        <p:nvSpPr>
          <p:cNvPr id="3" name="Rectangle 2"/>
          <p:cNvSpPr/>
          <p:nvPr userDrawn="1"/>
        </p:nvSpPr>
        <p:spPr>
          <a:xfrm>
            <a:off x="0" y="0"/>
            <a:ext cx="119336" cy="6859746"/>
          </a:xfrm>
          <a:prstGeom prst="rect">
            <a:avLst/>
          </a:prstGeom>
          <a:solidFill>
            <a:srgbClr val="EE7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userDrawn="1"/>
        </p:nvSpPr>
        <p:spPr>
          <a:xfrm rot="5400000">
            <a:off x="6039569" y="-6033095"/>
            <a:ext cx="119336" cy="12185526"/>
          </a:xfrm>
          <a:prstGeom prst="rect">
            <a:avLst/>
          </a:prstGeom>
          <a:solidFill>
            <a:srgbClr val="EE7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rot="5400000">
            <a:off x="6048523" y="732952"/>
            <a:ext cx="119336" cy="12185526"/>
          </a:xfrm>
          <a:prstGeom prst="rect">
            <a:avLst/>
          </a:prstGeom>
          <a:solidFill>
            <a:srgbClr val="EE7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12097344" y="-1746"/>
            <a:ext cx="119336" cy="6859746"/>
          </a:xfrm>
          <a:prstGeom prst="rect">
            <a:avLst/>
          </a:prstGeom>
          <a:solidFill>
            <a:srgbClr val="EE7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8411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nside page- blue bord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EF85126-1923-4BB8-BB39-FD23E54F5C48}" type="slidenum">
              <a:rPr lang="en-GB" smtClean="0"/>
              <a:pPr/>
              <a:t>‹#›</a:t>
            </a:fld>
            <a:endParaRPr lang="en-GB"/>
          </a:p>
        </p:txBody>
      </p:sp>
      <p:sp>
        <p:nvSpPr>
          <p:cNvPr id="4" name="Rectangle 3"/>
          <p:cNvSpPr/>
          <p:nvPr userDrawn="1"/>
        </p:nvSpPr>
        <p:spPr>
          <a:xfrm>
            <a:off x="0" y="0"/>
            <a:ext cx="119336" cy="6859746"/>
          </a:xfrm>
          <a:prstGeom prst="rect">
            <a:avLst/>
          </a:prstGeom>
          <a:solidFill>
            <a:srgbClr val="1F8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rot="5400000">
            <a:off x="6039569" y="-6033095"/>
            <a:ext cx="119336" cy="12185526"/>
          </a:xfrm>
          <a:prstGeom prst="rect">
            <a:avLst/>
          </a:prstGeom>
          <a:solidFill>
            <a:srgbClr val="1F8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rot="5400000">
            <a:off x="6048523" y="732952"/>
            <a:ext cx="119336" cy="12185526"/>
          </a:xfrm>
          <a:prstGeom prst="rect">
            <a:avLst/>
          </a:prstGeom>
          <a:solidFill>
            <a:srgbClr val="1F8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12097344" y="-1746"/>
            <a:ext cx="119336" cy="6859746"/>
          </a:xfrm>
          <a:prstGeom prst="rect">
            <a:avLst/>
          </a:prstGeom>
          <a:solidFill>
            <a:srgbClr val="1F8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4057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BAC38-482F-445E-90CE-B7AFEEAAD3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347F34-F7A9-47AF-877A-4B5A93DFB5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5BAEBD-4B2A-4C72-9D7D-347A9D808545}"/>
              </a:ext>
            </a:extLst>
          </p:cNvPr>
          <p:cNvSpPr>
            <a:spLocks noGrp="1"/>
          </p:cNvSpPr>
          <p:nvPr>
            <p:ph type="dt" sz="half" idx="10"/>
          </p:nvPr>
        </p:nvSpPr>
        <p:spPr/>
        <p:txBody>
          <a:bodyPr/>
          <a:lstStyle/>
          <a:p>
            <a:fld id="{CCFFF2AD-67DC-413E-8269-4D6BF5F098BD}" type="datetimeFigureOut">
              <a:rPr lang="en-GB" smtClean="0"/>
              <a:t>27/10/2026</a:t>
            </a:fld>
            <a:endParaRPr lang="en-GB"/>
          </a:p>
        </p:txBody>
      </p:sp>
      <p:sp>
        <p:nvSpPr>
          <p:cNvPr id="5" name="Footer Placeholder 4">
            <a:extLst>
              <a:ext uri="{FF2B5EF4-FFF2-40B4-BE49-F238E27FC236}">
                <a16:creationId xmlns:a16="http://schemas.microsoft.com/office/drawing/2014/main" id="{C45AF009-1A33-43CB-B096-A57F0BFEFE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BEB2B1-936F-434F-ADA2-6476FC3AEA21}"/>
              </a:ext>
            </a:extLst>
          </p:cNvPr>
          <p:cNvSpPr>
            <a:spLocks noGrp="1"/>
          </p:cNvSpPr>
          <p:nvPr>
            <p:ph type="sldNum" sz="quarter" idx="12"/>
          </p:nvPr>
        </p:nvSpPr>
        <p:spPr/>
        <p:txBody>
          <a:bodyPr/>
          <a:lstStyle/>
          <a:p>
            <a:fld id="{F16B255D-59BB-420D-AD59-204F6B4019C5}" type="slidenum">
              <a:rPr lang="en-GB" smtClean="0"/>
              <a:t>‹#›</a:t>
            </a:fld>
            <a:endParaRPr lang="en-GB"/>
          </a:p>
        </p:txBody>
      </p:sp>
    </p:spTree>
    <p:extLst>
      <p:ext uri="{BB962C8B-B14F-4D97-AF65-F5344CB8AC3E}">
        <p14:creationId xmlns:p14="http://schemas.microsoft.com/office/powerpoint/2010/main" val="3442804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C1FD6-D35C-4BAA-9C75-C8D739019150}"/>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CF7635-A9C9-4A4C-9049-2E024827C3D2}"/>
              </a:ext>
            </a:extLst>
          </p:cNvPr>
          <p:cNvSpPr>
            <a:spLocks noGrp="1"/>
          </p:cNvSpPr>
          <p:nvPr>
            <p:ph type="dt" sz="half" idx="10"/>
          </p:nvPr>
        </p:nvSpPr>
        <p:spPr>
          <a:xfrm>
            <a:off x="838200" y="6356350"/>
            <a:ext cx="2743200" cy="365125"/>
          </a:xfrm>
          <a:prstGeom prst="rect">
            <a:avLst/>
          </a:prstGeom>
        </p:spPr>
        <p:txBody>
          <a:bodyPr/>
          <a:lstStyle/>
          <a:p>
            <a:fld id="{CCFFF2AD-67DC-413E-8269-4D6BF5F098BD}" type="datetimeFigureOut">
              <a:rPr lang="en-GB" smtClean="0"/>
              <a:t>27/10/2026</a:t>
            </a:fld>
            <a:endParaRPr lang="en-GB"/>
          </a:p>
        </p:txBody>
      </p:sp>
      <p:sp>
        <p:nvSpPr>
          <p:cNvPr id="4" name="Footer Placeholder 3">
            <a:extLst>
              <a:ext uri="{FF2B5EF4-FFF2-40B4-BE49-F238E27FC236}">
                <a16:creationId xmlns:a16="http://schemas.microsoft.com/office/drawing/2014/main" id="{C3C97921-E073-406C-A9C9-143D912673BB}"/>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B64AD93A-8931-44FD-B740-49C16061112C}"/>
              </a:ext>
            </a:extLst>
          </p:cNvPr>
          <p:cNvSpPr>
            <a:spLocks noGrp="1"/>
          </p:cNvSpPr>
          <p:nvPr>
            <p:ph type="sldNum" sz="quarter" idx="12"/>
          </p:nvPr>
        </p:nvSpPr>
        <p:spPr>
          <a:xfrm>
            <a:off x="8610600" y="6356350"/>
            <a:ext cx="2743200" cy="365125"/>
          </a:xfrm>
          <a:prstGeom prst="rect">
            <a:avLst/>
          </a:prstGeom>
        </p:spPr>
        <p:txBody>
          <a:bodyPr/>
          <a:lstStyle/>
          <a:p>
            <a:fld id="{F16B255D-59BB-420D-AD59-204F6B4019C5}" type="slidenum">
              <a:rPr lang="en-GB" smtClean="0"/>
              <a:t>‹#›</a:t>
            </a:fld>
            <a:endParaRPr lang="en-GB"/>
          </a:p>
        </p:txBody>
      </p:sp>
    </p:spTree>
    <p:extLst>
      <p:ext uri="{BB962C8B-B14F-4D97-AF65-F5344CB8AC3E}">
        <p14:creationId xmlns:p14="http://schemas.microsoft.com/office/powerpoint/2010/main" val="371130922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10" Type="http://schemas.openxmlformats.org/officeDocument/2006/relationships/image" Target="../media/image10.png"/><Relationship Id="rId4" Type="http://schemas.openxmlformats.org/officeDocument/2006/relationships/slideLayout" Target="../slideLayouts/slideLayout7.xml"/><Relationship Id="rId9" Type="http://schemas.openxmlformats.org/officeDocument/2006/relationships/image" Target="../media/image9.jpe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7333031"/>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4" r:id="rId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10" name="Straight Connector 9"/>
          <p:cNvCxnSpPr>
            <a:cxnSpLocks/>
          </p:cNvCxnSpPr>
          <p:nvPr userDrawn="1"/>
        </p:nvCxnSpPr>
        <p:spPr>
          <a:xfrm>
            <a:off x="250867" y="6093296"/>
            <a:ext cx="11677781" cy="0"/>
          </a:xfrm>
          <a:prstGeom prst="line">
            <a:avLst/>
          </a:prstGeom>
          <a:ln>
            <a:solidFill>
              <a:srgbClr val="003057"/>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9552384" y="6447955"/>
            <a:ext cx="1771128" cy="533479"/>
          </a:xfrm>
          <a:prstGeom prst="rect">
            <a:avLst/>
          </a:prstGeom>
          <a:noFill/>
        </p:spPr>
        <p:txBody>
          <a:bodyPr wrap="square" rtlCol="0">
            <a:sp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600" b="1" i="0" u="none" strike="noStrike" kern="1200" baseline="30000">
                <a:solidFill>
                  <a:srgbClr val="003057"/>
                </a:solidFill>
                <a:latin typeface="Arial" pitchFamily="34" charset="0"/>
                <a:ea typeface="+mn-ea"/>
                <a:cs typeface="Arial" pitchFamily="34" charset="0"/>
              </a:rPr>
              <a:t>leics.police.uk</a:t>
            </a:r>
          </a:p>
          <a:p>
            <a:endParaRPr lang="en-GB" sz="1800"/>
          </a:p>
        </p:txBody>
      </p:sp>
      <p:sp>
        <p:nvSpPr>
          <p:cNvPr id="35" name="Slide Number Placeholder 5"/>
          <p:cNvSpPr>
            <a:spLocks noGrp="1"/>
          </p:cNvSpPr>
          <p:nvPr>
            <p:ph type="sldNum" sz="quarter" idx="4"/>
          </p:nvPr>
        </p:nvSpPr>
        <p:spPr>
          <a:xfrm>
            <a:off x="11472597" y="6381328"/>
            <a:ext cx="540544" cy="441802"/>
          </a:xfrm>
          <a:prstGeom prst="rect">
            <a:avLst/>
          </a:prstGeom>
        </p:spPr>
        <p:txBody>
          <a:bodyPr/>
          <a:lstStyle>
            <a:lvl1pPr algn="r">
              <a:defRPr sz="1150" b="1">
                <a:solidFill>
                  <a:srgbClr val="003057"/>
                </a:solidFill>
                <a:latin typeface="Arial" pitchFamily="34" charset="0"/>
                <a:cs typeface="Arial" pitchFamily="34" charset="0"/>
              </a:defRPr>
            </a:lvl1pPr>
          </a:lstStyle>
          <a:p>
            <a:fld id="{4EF85126-1923-4BB8-BB39-FD23E54F5C48}" type="slidenum">
              <a:rPr lang="en-GB" smtClean="0"/>
              <a:pPr/>
              <a:t>‹#›</a:t>
            </a:fld>
            <a:endParaRPr lang="en-GB"/>
          </a:p>
        </p:txBody>
      </p:sp>
      <p:pic>
        <p:nvPicPr>
          <p:cNvPr id="12" name="Picture 11"/>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1991544" y="6339835"/>
            <a:ext cx="2055550" cy="329525"/>
          </a:xfrm>
          <a:prstGeom prst="rect">
            <a:avLst/>
          </a:prstGeom>
        </p:spPr>
      </p:pic>
      <p:pic>
        <p:nvPicPr>
          <p:cNvPr id="4" name="Picture 3" descr="A police officer with a blue and white text&#10;&#10;Description automatically generated with medium confidence">
            <a:extLst>
              <a:ext uri="{FF2B5EF4-FFF2-40B4-BE49-F238E27FC236}">
                <a16:creationId xmlns:a16="http://schemas.microsoft.com/office/drawing/2014/main" id="{FC749AD6-C625-A91D-6F64-D0C9DEFEAE12}"/>
              </a:ext>
            </a:extLst>
          </p:cNvPr>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191344" y="6171990"/>
            <a:ext cx="1536560" cy="569378"/>
          </a:xfrm>
          <a:prstGeom prst="rect">
            <a:avLst/>
          </a:prstGeom>
        </p:spPr>
      </p:pic>
    </p:spTree>
    <p:extLst>
      <p:ext uri="{BB962C8B-B14F-4D97-AF65-F5344CB8AC3E}">
        <p14:creationId xmlns:p14="http://schemas.microsoft.com/office/powerpoint/2010/main" val="1808622812"/>
      </p:ext>
    </p:extLst>
  </p:cSld>
  <p:clrMap bg1="lt1" tx1="dk1" bg2="lt2" tx2="dk2" accent1="accent1" accent2="accent2" accent3="accent3" accent4="accent4" accent5="accent5" accent6="accent6" hlink="hlink" folHlink="folHlink"/>
  <p:sldLayoutIdLst>
    <p:sldLayoutId id="2147483663" r:id="rId1"/>
    <p:sldLayoutId id="2147483653" r:id="rId2"/>
    <p:sldLayoutId id="2147483661" r:id="rId3"/>
    <p:sldLayoutId id="2147483660" r:id="rId4"/>
    <p:sldLayoutId id="2147483659" r:id="rId5"/>
    <p:sldLayoutId id="2147483662" r:id="rId6"/>
    <p:sldLayoutId id="2147483667" r:id="rId7"/>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defRPr sz="1200"/>
            </a:lvl1pPr>
          </a:lstStyle>
          <a:p>
            <a:pPr fontAlgn="base">
              <a:spcBef>
                <a:spcPct val="0"/>
              </a:spcBef>
              <a:spcAft>
                <a:spcPct val="0"/>
              </a:spcAft>
              <a:defRPr/>
            </a:pPr>
            <a:endParaRPr lang="en-GB">
              <a:solidFill>
                <a:srgbClr val="000000"/>
              </a:solidFill>
            </a:endParaRPr>
          </a:p>
        </p:txBody>
      </p:sp>
      <p:sp>
        <p:nvSpPr>
          <p:cNvPr id="21507" name="Rectangle 3"/>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pPr fontAlgn="base">
              <a:spcBef>
                <a:spcPct val="0"/>
              </a:spcBef>
              <a:spcAft>
                <a:spcPct val="0"/>
              </a:spcAft>
              <a:defRPr/>
            </a:pPr>
            <a:fld id="{A26A87C8-A331-4D13-B050-6528E4552AF9}" type="slidenum">
              <a:rPr lang="en-GB">
                <a:solidFill>
                  <a:srgbClr val="000000"/>
                </a:solidFill>
              </a:rPr>
              <a:pPr fontAlgn="base">
                <a:spcBef>
                  <a:spcPct val="0"/>
                </a:spcBef>
                <a:spcAft>
                  <a:spcPct val="0"/>
                </a:spcAft>
                <a:defRPr/>
              </a:pPr>
              <a:t>‹#›</a:t>
            </a:fld>
            <a:endParaRPr lang="en-GB">
              <a:solidFill>
                <a:srgbClr val="000000"/>
              </a:solidFill>
            </a:endParaRPr>
          </a:p>
        </p:txBody>
      </p:sp>
      <p:grpSp>
        <p:nvGrpSpPr>
          <p:cNvPr id="3076" name="Group 4"/>
          <p:cNvGrpSpPr>
            <a:grpSpLocks/>
          </p:cNvGrpSpPr>
          <p:nvPr/>
        </p:nvGrpSpPr>
        <p:grpSpPr bwMode="auto">
          <a:xfrm>
            <a:off x="0" y="0"/>
            <a:ext cx="12192000" cy="546100"/>
            <a:chOff x="0" y="0"/>
            <a:chExt cx="5760" cy="344"/>
          </a:xfrm>
        </p:grpSpPr>
        <p:sp>
          <p:nvSpPr>
            <p:cNvPr id="1032"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1033"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34"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fontAlgn="base">
                <a:spcBef>
                  <a:spcPct val="0"/>
                </a:spcBef>
                <a:spcAft>
                  <a:spcPct val="0"/>
                </a:spcAft>
                <a:defRPr/>
              </a:pPr>
              <a:endParaRPr lang="en-US" sz="1800">
                <a:solidFill>
                  <a:srgbClr val="666699"/>
                </a:solidFill>
              </a:endParaRPr>
            </a:p>
          </p:txBody>
        </p:sp>
        <p:sp>
          <p:nvSpPr>
            <p:cNvPr id="1035"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fontAlgn="base">
                <a:spcBef>
                  <a:spcPct val="0"/>
                </a:spcBef>
                <a:spcAft>
                  <a:spcPct val="0"/>
                </a:spcAft>
                <a:defRPr/>
              </a:pPr>
              <a:endParaRPr lang="en-US" sz="1800">
                <a:solidFill>
                  <a:srgbClr val="666699"/>
                </a:solidFill>
              </a:endParaRPr>
            </a:p>
          </p:txBody>
        </p:sp>
        <p:sp>
          <p:nvSpPr>
            <p:cNvPr id="1036"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fontAlgn="base">
                <a:spcBef>
                  <a:spcPct val="0"/>
                </a:spcBef>
                <a:spcAft>
                  <a:spcPct val="0"/>
                </a:spcAft>
                <a:defRPr/>
              </a:pPr>
              <a:endParaRPr lang="en-US" sz="1800">
                <a:solidFill>
                  <a:srgbClr val="9999CC"/>
                </a:solidFill>
              </a:endParaRPr>
            </a:p>
          </p:txBody>
        </p:sp>
        <p:sp>
          <p:nvSpPr>
            <p:cNvPr id="1037"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fontAlgn="base">
                <a:spcBef>
                  <a:spcPct val="0"/>
                </a:spcBef>
                <a:spcAft>
                  <a:spcPct val="0"/>
                </a:spcAft>
                <a:defRPr/>
              </a:pPr>
              <a:endParaRPr lang="en-US" sz="1800">
                <a:solidFill>
                  <a:srgbClr val="666699"/>
                </a:solidFill>
              </a:endParaRPr>
            </a:p>
          </p:txBody>
        </p:sp>
        <p:sp>
          <p:nvSpPr>
            <p:cNvPr id="1038"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39"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fontAlgn="base">
                <a:spcBef>
                  <a:spcPct val="0"/>
                </a:spcBef>
                <a:spcAft>
                  <a:spcPct val="0"/>
                </a:spcAft>
                <a:defRPr/>
              </a:pPr>
              <a:endParaRPr lang="en-US" sz="1800">
                <a:solidFill>
                  <a:srgbClr val="9999CC"/>
                </a:solidFill>
              </a:endParaRPr>
            </a:p>
          </p:txBody>
        </p:sp>
        <p:sp>
          <p:nvSpPr>
            <p:cNvPr id="1040"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fontAlgn="base">
                <a:spcBef>
                  <a:spcPct val="0"/>
                </a:spcBef>
                <a:spcAft>
                  <a:spcPct val="0"/>
                </a:spcAft>
                <a:defRPr/>
              </a:pPr>
              <a:endParaRPr lang="en-US" sz="1800">
                <a:solidFill>
                  <a:srgbClr val="9999CC"/>
                </a:solidFill>
              </a:endParaRPr>
            </a:p>
          </p:txBody>
        </p:sp>
      </p:grpSp>
      <p:sp>
        <p:nvSpPr>
          <p:cNvPr id="3077" name="Rectangle 14"/>
          <p:cNvSpPr>
            <a:spLocks noGrp="1" noChangeArrowheads="1"/>
          </p:cNvSpPr>
          <p:nvPr>
            <p:ph type="title"/>
          </p:nvPr>
        </p:nvSpPr>
        <p:spPr bwMode="auto">
          <a:xfrm>
            <a:off x="609600" y="457200"/>
            <a:ext cx="109728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3078" name="Rectangle 15"/>
          <p:cNvSpPr>
            <a:spLocks noGrp="1" noChangeArrowheads="1"/>
          </p:cNvSpPr>
          <p:nvPr>
            <p:ph type="body" idx="1"/>
          </p:nvPr>
        </p:nvSpPr>
        <p:spPr bwMode="auto">
          <a:xfrm>
            <a:off x="609600" y="1981200"/>
            <a:ext cx="109728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21520" name="Rectangle 16"/>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b" anchorCtr="0" compatLnSpc="1">
            <a:prstTxWarp prst="textNoShape">
              <a:avLst/>
            </a:prstTxWarp>
          </a:bodyPr>
          <a:lstStyle>
            <a:lvl1pPr>
              <a:defRPr sz="1200"/>
            </a:lvl1pPr>
          </a:lstStyle>
          <a:p>
            <a:pPr fontAlgn="base">
              <a:spcBef>
                <a:spcPct val="0"/>
              </a:spcBef>
              <a:spcAft>
                <a:spcPct val="0"/>
              </a:spcAft>
              <a:defRPr/>
            </a:pPr>
            <a:endParaRPr lang="en-GB">
              <a:solidFill>
                <a:srgbClr val="000000"/>
              </a:solidFill>
            </a:endParaRPr>
          </a:p>
        </p:txBody>
      </p:sp>
    </p:spTree>
    <p:extLst>
      <p:ext uri="{BB962C8B-B14F-4D97-AF65-F5344CB8AC3E}">
        <p14:creationId xmlns:p14="http://schemas.microsoft.com/office/powerpoint/2010/main" val="1973973532"/>
      </p:ext>
    </p:extLst>
  </p:cSld>
  <p:clrMap bg1="lt1" tx1="dk1" bg2="lt2" tx2="dk2" accent1="accent1" accent2="accent2" accent3="accent3" accent4="accent4" accent5="accent5" accent6="accent6" hlink="hlink" folHlink="folHlink"/>
  <p:sldLayoutIdLst>
    <p:sldLayoutId id="2147483699" r:id="rId1"/>
  </p:sldLayoutIdLst>
  <p:transition spd="med">
    <p:wipe dir="d"/>
  </p:transition>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65540" y="603504"/>
            <a:ext cx="8581699" cy="2139047"/>
          </a:xfrm>
          <a:prstGeom prst="rect">
            <a:avLst/>
          </a:prstGeom>
          <a:noFill/>
        </p:spPr>
        <p:txBody>
          <a:bodyPr wrap="square" lIns="91440" tIns="45720" rIns="91440" bIns="45720" rtlCol="0" anchor="t">
            <a:spAutoFit/>
          </a:bodyPr>
          <a:lstStyle/>
          <a:p>
            <a:pPr algn="ctr"/>
            <a:r>
              <a:rPr lang="en-GB" sz="2000" b="1" dirty="0">
                <a:solidFill>
                  <a:srgbClr val="003057"/>
                </a:solidFill>
                <a:latin typeface="Arial" pitchFamily="34" charset="0"/>
                <a:cs typeface="Arial" pitchFamily="34" charset="0"/>
              </a:rPr>
              <a:t>Leicestershire Police EDIC Strategy  </a:t>
            </a:r>
          </a:p>
          <a:p>
            <a:pPr algn="ctr"/>
            <a:r>
              <a:rPr lang="en-GB" sz="4500" b="1" dirty="0">
                <a:solidFill>
                  <a:srgbClr val="003057"/>
                </a:solidFill>
                <a:latin typeface="Arial"/>
                <a:cs typeface="Arial"/>
              </a:rPr>
              <a:t>Pursuit of Excellence </a:t>
            </a:r>
            <a:endParaRPr lang="en-GB" sz="4500" b="1" dirty="0">
              <a:solidFill>
                <a:srgbClr val="003057"/>
              </a:solidFill>
              <a:latin typeface="Arial" pitchFamily="34" charset="0"/>
              <a:cs typeface="Arial" pitchFamily="34" charset="0"/>
            </a:endParaRPr>
          </a:p>
          <a:p>
            <a:pPr algn="ctr"/>
            <a:r>
              <a:rPr lang="en-GB" sz="2800" b="1" dirty="0">
                <a:solidFill>
                  <a:srgbClr val="003057"/>
                </a:solidFill>
                <a:latin typeface="Arial"/>
                <a:cs typeface="Arial"/>
              </a:rPr>
              <a:t>Vernal Scott</a:t>
            </a:r>
            <a:endParaRPr lang="en-GB" sz="2800" b="1" dirty="0">
              <a:solidFill>
                <a:srgbClr val="003057"/>
              </a:solidFill>
              <a:latin typeface="Arial" pitchFamily="34" charset="0"/>
              <a:cs typeface="Arial" pitchFamily="34" charset="0"/>
            </a:endParaRPr>
          </a:p>
          <a:p>
            <a:pPr algn="ctr"/>
            <a:endParaRPr lang="en-GB" sz="2400" b="1" dirty="0">
              <a:solidFill>
                <a:srgbClr val="003057"/>
              </a:solidFill>
              <a:latin typeface="Arial" pitchFamily="34" charset="0"/>
              <a:cs typeface="Arial" pitchFamily="34" charset="0"/>
            </a:endParaRPr>
          </a:p>
          <a:p>
            <a:pPr algn="ctr"/>
            <a:r>
              <a:rPr lang="en-GB" sz="1600" i="1" dirty="0">
                <a:latin typeface="Arial"/>
                <a:cs typeface="Arial"/>
              </a:rPr>
              <a:t>“The Police are the Public, and the Public are the Police”</a:t>
            </a:r>
            <a:r>
              <a:rPr lang="en-GB" sz="1600" dirty="0">
                <a:latin typeface="Arial"/>
                <a:cs typeface="Arial"/>
              </a:rPr>
              <a:t> - Sir Robert Peel </a:t>
            </a:r>
          </a:p>
        </p:txBody>
      </p:sp>
      <p:sp>
        <p:nvSpPr>
          <p:cNvPr id="10" name="TextBox 9"/>
          <p:cNvSpPr txBox="1"/>
          <p:nvPr/>
        </p:nvSpPr>
        <p:spPr>
          <a:xfrm>
            <a:off x="607233" y="2987040"/>
            <a:ext cx="3092264" cy="338554"/>
          </a:xfrm>
          <a:prstGeom prst="rect">
            <a:avLst/>
          </a:prstGeom>
          <a:noFill/>
        </p:spPr>
        <p:txBody>
          <a:bodyPr wrap="square" rtlCol="0">
            <a:spAutoFit/>
          </a:bodyPr>
          <a:lstStyle/>
          <a:p>
            <a:r>
              <a:rPr lang="en-GB" sz="1600" dirty="0">
                <a:solidFill>
                  <a:srgbClr val="003057"/>
                </a:solidFill>
                <a:latin typeface="Arial" pitchFamily="34" charset="0"/>
                <a:cs typeface="Arial" pitchFamily="34" charset="0"/>
              </a:rPr>
              <a:t>leics.police.uk</a:t>
            </a:r>
          </a:p>
        </p:txBody>
      </p:sp>
      <p:pic>
        <p:nvPicPr>
          <p:cNvPr id="2" name="Picture 1">
            <a:extLst>
              <a:ext uri="{FF2B5EF4-FFF2-40B4-BE49-F238E27FC236}">
                <a16:creationId xmlns:a16="http://schemas.microsoft.com/office/drawing/2014/main" id="{941DEAE5-524B-41E8-861E-C96B4816FACA}"/>
              </a:ext>
            </a:extLst>
          </p:cNvPr>
          <p:cNvPicPr>
            <a:picLocks noChangeAspect="1"/>
          </p:cNvPicPr>
          <p:nvPr/>
        </p:nvPicPr>
        <p:blipFill>
          <a:blip r:embed="rId3"/>
          <a:srcRect l="15764" r="16833"/>
          <a:stretch>
            <a:fillRect/>
          </a:stretch>
        </p:blipFill>
        <p:spPr>
          <a:xfrm>
            <a:off x="9974590" y="3325594"/>
            <a:ext cx="1721624" cy="1744504"/>
          </a:xfrm>
          <a:prstGeom prst="rect">
            <a:avLst/>
          </a:prstGeom>
        </p:spPr>
      </p:pic>
      <p:pic>
        <p:nvPicPr>
          <p:cNvPr id="7" name="Picture 6" descr="A group of people posing for a photo&#10;&#10;AI-generated content may be incorrect.">
            <a:extLst>
              <a:ext uri="{FF2B5EF4-FFF2-40B4-BE49-F238E27FC236}">
                <a16:creationId xmlns:a16="http://schemas.microsoft.com/office/drawing/2014/main" id="{56B1E443-6EEE-9C3F-180F-43C56E5E15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5449" y="3325594"/>
            <a:ext cx="3799141" cy="1744503"/>
          </a:xfrm>
          <a:prstGeom prst="rect">
            <a:avLst/>
          </a:prstGeom>
        </p:spPr>
      </p:pic>
      <p:pic>
        <p:nvPicPr>
          <p:cNvPr id="4" name="Picture 3">
            <a:extLst>
              <a:ext uri="{FF2B5EF4-FFF2-40B4-BE49-F238E27FC236}">
                <a16:creationId xmlns:a16="http://schemas.microsoft.com/office/drawing/2014/main" id="{83A306F0-4937-AB0B-9655-00221C746314}"/>
              </a:ext>
            </a:extLst>
          </p:cNvPr>
          <p:cNvPicPr>
            <a:picLocks noChangeAspect="1"/>
          </p:cNvPicPr>
          <p:nvPr/>
        </p:nvPicPr>
        <p:blipFill>
          <a:blip r:embed="rId5"/>
          <a:stretch>
            <a:fillRect/>
          </a:stretch>
        </p:blipFill>
        <p:spPr>
          <a:xfrm>
            <a:off x="3699497" y="3325594"/>
            <a:ext cx="2514289" cy="1741377"/>
          </a:xfrm>
          <a:prstGeom prst="rect">
            <a:avLst/>
          </a:prstGeom>
        </p:spPr>
      </p:pic>
      <p:pic>
        <p:nvPicPr>
          <p:cNvPr id="9" name="Picture 8">
            <a:extLst>
              <a:ext uri="{FF2B5EF4-FFF2-40B4-BE49-F238E27FC236}">
                <a16:creationId xmlns:a16="http://schemas.microsoft.com/office/drawing/2014/main" id="{5EDD9973-ED08-FE38-B33A-56F455D7F706}"/>
              </a:ext>
            </a:extLst>
          </p:cNvPr>
          <p:cNvPicPr>
            <a:picLocks noChangeAspect="1"/>
          </p:cNvPicPr>
          <p:nvPr/>
        </p:nvPicPr>
        <p:blipFill>
          <a:blip r:embed="rId6"/>
          <a:stretch>
            <a:fillRect/>
          </a:stretch>
        </p:blipFill>
        <p:spPr>
          <a:xfrm>
            <a:off x="665539" y="3325594"/>
            <a:ext cx="3092264" cy="1741377"/>
          </a:xfrm>
          <a:prstGeom prst="rect">
            <a:avLst/>
          </a:prstGeom>
        </p:spPr>
      </p:pic>
    </p:spTree>
    <p:extLst>
      <p:ext uri="{BB962C8B-B14F-4D97-AF65-F5344CB8AC3E}">
        <p14:creationId xmlns:p14="http://schemas.microsoft.com/office/powerpoint/2010/main" val="2355995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A9A7E-CA99-EB1D-12C2-ED7244922F58}"/>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1AEE095-2552-E0B5-3714-20BBAD44DC9E}"/>
              </a:ext>
            </a:extLst>
          </p:cNvPr>
          <p:cNvSpPr>
            <a:spLocks noGrp="1"/>
          </p:cNvSpPr>
          <p:nvPr>
            <p:ph type="sldNum" sz="quarter" idx="10"/>
          </p:nvPr>
        </p:nvSpPr>
        <p:spPr/>
        <p:txBody>
          <a:bodyPr/>
          <a:lstStyle/>
          <a:p>
            <a:fld id="{4EF85126-1923-4BB8-BB39-FD23E54F5C48}" type="slidenum">
              <a:rPr lang="en-GB" smtClean="0"/>
              <a:pPr/>
              <a:t>2</a:t>
            </a:fld>
            <a:endParaRPr lang="en-GB" dirty="0"/>
          </a:p>
        </p:txBody>
      </p:sp>
      <p:sp>
        <p:nvSpPr>
          <p:cNvPr id="3" name="TextBox 3">
            <a:extLst>
              <a:ext uri="{FF2B5EF4-FFF2-40B4-BE49-F238E27FC236}">
                <a16:creationId xmlns:a16="http://schemas.microsoft.com/office/drawing/2014/main" id="{8FE8F493-C23C-A37F-3860-E324A8901137}"/>
              </a:ext>
            </a:extLst>
          </p:cNvPr>
          <p:cNvSpPr txBox="1"/>
          <p:nvPr/>
        </p:nvSpPr>
        <p:spPr>
          <a:xfrm>
            <a:off x="1199456" y="116632"/>
            <a:ext cx="9649072" cy="523220"/>
          </a:xfrm>
          <a:prstGeom prst="rect">
            <a:avLst/>
          </a:prstGeom>
          <a:solidFill>
            <a:srgbClr val="0C263E"/>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slope"/>
            <a:contourClr>
              <a:srgbClr val="FFFFFF"/>
            </a:contourClr>
          </a:sp3d>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Leicestershire Policing Culture </a:t>
            </a:r>
          </a:p>
        </p:txBody>
      </p:sp>
      <p:pic>
        <p:nvPicPr>
          <p:cNvPr id="4" name="Picture 3">
            <a:extLst>
              <a:ext uri="{FF2B5EF4-FFF2-40B4-BE49-F238E27FC236}">
                <a16:creationId xmlns:a16="http://schemas.microsoft.com/office/drawing/2014/main" id="{50927A4D-7430-4706-8281-B9A229AF84C2}"/>
              </a:ext>
            </a:extLst>
          </p:cNvPr>
          <p:cNvPicPr>
            <a:picLocks noChangeAspect="1"/>
          </p:cNvPicPr>
          <p:nvPr/>
        </p:nvPicPr>
        <p:blipFill>
          <a:blip r:embed="rId3"/>
          <a:srcRect r="2082" b="8644"/>
          <a:stretch>
            <a:fillRect/>
          </a:stretch>
        </p:blipFill>
        <p:spPr>
          <a:xfrm>
            <a:off x="0" y="942828"/>
            <a:ext cx="12228526" cy="4695971"/>
          </a:xfrm>
          <a:prstGeom prst="rect">
            <a:avLst/>
          </a:prstGeom>
        </p:spPr>
      </p:pic>
    </p:spTree>
    <p:extLst>
      <p:ext uri="{BB962C8B-B14F-4D97-AF65-F5344CB8AC3E}">
        <p14:creationId xmlns:p14="http://schemas.microsoft.com/office/powerpoint/2010/main" val="3120363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F85126-1923-4BB8-BB39-FD23E54F5C48}" type="slidenum">
              <a:rPr kumimoji="0" lang="en-GB" sz="1150" b="1" i="0" u="none" strike="noStrike" kern="1200" cap="none" spc="0" normalizeH="0" baseline="0" noProof="0" smtClean="0">
                <a:ln>
                  <a:noFill/>
                </a:ln>
                <a:solidFill>
                  <a:srgbClr val="003057"/>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150" b="1" i="0" u="none" strike="noStrike" kern="1200" cap="none" spc="0" normalizeH="0" baseline="0" noProof="0">
              <a:ln>
                <a:noFill/>
              </a:ln>
              <a:solidFill>
                <a:srgbClr val="003057"/>
              </a:solidFill>
              <a:effectLst/>
              <a:uLnTx/>
              <a:uFillTx/>
              <a:latin typeface="Arial" pitchFamily="34" charset="0"/>
              <a:ea typeface="+mn-ea"/>
              <a:cs typeface="Arial" pitchFamily="34" charset="0"/>
            </a:endParaRPr>
          </a:p>
        </p:txBody>
      </p:sp>
      <p:sp>
        <p:nvSpPr>
          <p:cNvPr id="3" name="TextBox 3">
            <a:extLst>
              <a:ext uri="{FF2B5EF4-FFF2-40B4-BE49-F238E27FC236}">
                <a16:creationId xmlns:a16="http://schemas.microsoft.com/office/drawing/2014/main" id="{7129EAA1-03DB-4C16-200B-99F246ED0112}"/>
              </a:ext>
            </a:extLst>
          </p:cNvPr>
          <p:cNvSpPr txBox="1"/>
          <p:nvPr/>
        </p:nvSpPr>
        <p:spPr>
          <a:xfrm>
            <a:off x="257175" y="139095"/>
            <a:ext cx="11755966" cy="523220"/>
          </a:xfrm>
          <a:prstGeom prst="rect">
            <a:avLst/>
          </a:prstGeom>
          <a:solidFill>
            <a:schemeClr val="accent1">
              <a:lumMod val="5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slope"/>
            <a:contourClr>
              <a:srgbClr val="FFFFFF"/>
            </a:contourClr>
          </a:sp3d>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Arial Nova Cond" panose="020B0506020202020204" pitchFamily="34" charset="0"/>
              </a:rPr>
              <a:t>PCC Police &amp; Crime Plan and EDIC</a:t>
            </a:r>
            <a:r>
              <a:rPr kumimoji="0" lang="en-US" sz="28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p>
        </p:txBody>
      </p:sp>
      <p:pic>
        <p:nvPicPr>
          <p:cNvPr id="7" name="Picture 6">
            <a:extLst>
              <a:ext uri="{FF2B5EF4-FFF2-40B4-BE49-F238E27FC236}">
                <a16:creationId xmlns:a16="http://schemas.microsoft.com/office/drawing/2014/main" id="{34C0575C-DC78-0BD1-69AB-86E2FAFEC76D}"/>
              </a:ext>
            </a:extLst>
          </p:cNvPr>
          <p:cNvPicPr>
            <a:picLocks noChangeAspect="1"/>
          </p:cNvPicPr>
          <p:nvPr/>
        </p:nvPicPr>
        <p:blipFill>
          <a:blip r:embed="rId3"/>
          <a:stretch>
            <a:fillRect/>
          </a:stretch>
        </p:blipFill>
        <p:spPr>
          <a:xfrm>
            <a:off x="1301206" y="845033"/>
            <a:ext cx="9667903" cy="5167934"/>
          </a:xfrm>
          <a:prstGeom prst="rect">
            <a:avLst/>
          </a:prstGeom>
        </p:spPr>
      </p:pic>
    </p:spTree>
    <p:extLst>
      <p:ext uri="{BB962C8B-B14F-4D97-AF65-F5344CB8AC3E}">
        <p14:creationId xmlns:p14="http://schemas.microsoft.com/office/powerpoint/2010/main" val="2769919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E2727-BDBF-16FB-1FC7-7001270D743B}"/>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C3AAC77-CE7B-F615-EFE0-4F23EA3B2AEF}"/>
              </a:ext>
            </a:extLst>
          </p:cNvPr>
          <p:cNvSpPr>
            <a:spLocks noGrp="1"/>
          </p:cNvSpPr>
          <p:nvPr>
            <p:ph type="sldNum" sz="quarter" idx="10"/>
          </p:nvPr>
        </p:nvSpPr>
        <p:spPr/>
        <p:txBody>
          <a:bodyPr/>
          <a:lstStyle/>
          <a:p>
            <a:fld id="{4EF85126-1923-4BB8-BB39-FD23E54F5C48}" type="slidenum">
              <a:rPr lang="en-GB" smtClean="0"/>
              <a:pPr/>
              <a:t>4</a:t>
            </a:fld>
            <a:endParaRPr lang="en-GB"/>
          </a:p>
        </p:txBody>
      </p:sp>
      <p:sp>
        <p:nvSpPr>
          <p:cNvPr id="8" name="TextBox 7">
            <a:extLst>
              <a:ext uri="{FF2B5EF4-FFF2-40B4-BE49-F238E27FC236}">
                <a16:creationId xmlns:a16="http://schemas.microsoft.com/office/drawing/2014/main" id="{1061C960-3E5A-EE04-BC34-FD8DD3AC9281}"/>
              </a:ext>
            </a:extLst>
          </p:cNvPr>
          <p:cNvSpPr txBox="1"/>
          <p:nvPr/>
        </p:nvSpPr>
        <p:spPr>
          <a:xfrm>
            <a:off x="552450" y="171450"/>
            <a:ext cx="10458450" cy="1292662"/>
          </a:xfrm>
          <a:prstGeom prst="rect">
            <a:avLst/>
          </a:prstGeom>
          <a:noFill/>
        </p:spPr>
        <p:txBody>
          <a:bodyPr wrap="square" lIns="91440" tIns="45720" rIns="91440" bIns="45720" rtlCol="0" anchor="t">
            <a:spAutoFit/>
          </a:bodyPr>
          <a:lstStyle/>
          <a:p>
            <a:pPr marL="0" algn="l" rtl="0" eaLnBrk="1" latinLnBrk="0" hangingPunct="1">
              <a:buNone/>
            </a:pPr>
            <a:r>
              <a:rPr lang="en-GB" sz="2400" dirty="0">
                <a:solidFill>
                  <a:srgbClr val="003057"/>
                </a:solidFill>
                <a:effectLst/>
                <a:latin typeface="Arial" panose="020B0604020202020204" pitchFamily="34" charset="0"/>
              </a:rPr>
              <a:t>​PCC’s Themes</a:t>
            </a:r>
            <a:endParaRPr lang="en-GB" sz="2000" dirty="0">
              <a:solidFill>
                <a:srgbClr val="003057"/>
              </a:solidFill>
              <a:effectLst/>
              <a:latin typeface="Arial" panose="020B0604020202020204" pitchFamily="34" charset="0"/>
              <a:cs typeface="Arial" panose="020B0604020202020204" pitchFamily="34" charset="0"/>
            </a:endParaRPr>
          </a:p>
          <a:p>
            <a:pPr marL="0" algn="l" rtl="0" eaLnBrk="1" latinLnBrk="0" hangingPunct="1">
              <a:lnSpc>
                <a:spcPct val="150000"/>
              </a:lnSpc>
              <a:buNone/>
            </a:pPr>
            <a:r>
              <a:rPr lang="en-GB" sz="2000" dirty="0">
                <a:solidFill>
                  <a:srgbClr val="003057"/>
                </a:solidFill>
                <a:effectLst/>
                <a:latin typeface="Arial" panose="020B0604020202020204" pitchFamily="34" charset="0"/>
                <a:cs typeface="Arial" panose="020B0604020202020204" pitchFamily="34" charset="0"/>
              </a:rPr>
              <a:t>​</a:t>
            </a:r>
          </a:p>
          <a:p>
            <a:pPr marL="0" algn="l" rtl="0" eaLnBrk="1" latinLnBrk="0" hangingPunct="1">
              <a:buNone/>
            </a:pPr>
            <a:r>
              <a:rPr lang="en-GB" sz="2400" dirty="0">
                <a:solidFill>
                  <a:srgbClr val="003057"/>
                </a:solidFill>
                <a:effectLst/>
                <a:latin typeface="Arial" panose="020B0604020202020204" pitchFamily="34" charset="0"/>
              </a:rPr>
              <a:t>​ ​</a:t>
            </a:r>
            <a:endParaRPr lang="en-GB" sz="1800" b="1" dirty="0">
              <a:solidFill>
                <a:srgbClr val="003057"/>
              </a:solidFill>
              <a:latin typeface="Arial" pitchFamily="34" charset="0"/>
              <a:cs typeface="Arial" pitchFamily="34" charset="0"/>
            </a:endParaRPr>
          </a:p>
        </p:txBody>
      </p:sp>
      <p:pic>
        <p:nvPicPr>
          <p:cNvPr id="1026" name="Picture 2">
            <a:extLst>
              <a:ext uri="{FF2B5EF4-FFF2-40B4-BE49-F238E27FC236}">
                <a16:creationId xmlns:a16="http://schemas.microsoft.com/office/drawing/2014/main" id="{C2A92F40-54C3-E5D7-7864-09577F4B19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75798" y="1464112"/>
            <a:ext cx="788500" cy="38996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0CD4B1A8-E838-A286-C640-C7EAC53C1E8C}"/>
              </a:ext>
            </a:extLst>
          </p:cNvPr>
          <p:cNvGraphicFramePr>
            <a:graphicFrameLocks noGrp="1"/>
          </p:cNvGraphicFramePr>
          <p:nvPr/>
        </p:nvGraphicFramePr>
        <p:xfrm>
          <a:off x="698268" y="798022"/>
          <a:ext cx="10312631" cy="5571568"/>
        </p:xfrm>
        <a:graphic>
          <a:graphicData uri="http://schemas.openxmlformats.org/drawingml/2006/table">
            <a:tbl>
              <a:tblPr/>
              <a:tblGrid>
                <a:gridCol w="10312631">
                  <a:extLst>
                    <a:ext uri="{9D8B030D-6E8A-4147-A177-3AD203B41FA5}">
                      <a16:colId xmlns:a16="http://schemas.microsoft.com/office/drawing/2014/main" val="1134872842"/>
                    </a:ext>
                  </a:extLst>
                </a:gridCol>
              </a:tblGrid>
              <a:tr h="5291661">
                <a:tc>
                  <a:txBody>
                    <a:bodyPr/>
                    <a:lstStyle/>
                    <a:p>
                      <a:pPr fontAlgn="t">
                        <a:lnSpc>
                          <a:spcPts val="1500"/>
                        </a:lnSpc>
                        <a:buNone/>
                      </a:pPr>
                      <a:r>
                        <a:rPr lang="en-GB" sz="1300" b="1" i="0" dirty="0">
                          <a:effectLst/>
                          <a:latin typeface="Segoe UI" panose="020B0502040204020203" pitchFamily="34" charset="0"/>
                        </a:rPr>
                        <a:t>1. Prevention</a:t>
                      </a:r>
                    </a:p>
                    <a:p>
                      <a:pPr fontAlgn="t">
                        <a:lnSpc>
                          <a:spcPts val="1500"/>
                        </a:lnSpc>
                        <a:buFont typeface="Arial" panose="020B0604020202020204" pitchFamily="34" charset="0"/>
                        <a:buChar char="•"/>
                      </a:pPr>
                      <a:r>
                        <a:rPr lang="en-GB" sz="1300" b="0" i="0" dirty="0">
                          <a:effectLst/>
                          <a:latin typeface="Segoe UI" panose="020B0502040204020203" pitchFamily="34" charset="0"/>
                        </a:rPr>
                        <a:t>Focuses on stopping crime before it happens rather than only responding after harm occurs.</a:t>
                      </a:r>
                    </a:p>
                    <a:p>
                      <a:pPr fontAlgn="t">
                        <a:lnSpc>
                          <a:spcPts val="1500"/>
                        </a:lnSpc>
                        <a:buFont typeface="Arial" panose="020B0604020202020204" pitchFamily="34" charset="0"/>
                        <a:buChar char="•"/>
                      </a:pPr>
                      <a:r>
                        <a:rPr lang="en-GB" sz="1300" b="0" i="0" dirty="0">
                          <a:effectLst/>
                          <a:latin typeface="Segoe UI" panose="020B0502040204020203" pitchFamily="34" charset="0"/>
                        </a:rPr>
                        <a:t>Recognises that factors such as poverty, exclusion, poor health, educational disadvantage and social inequality can contribute to vulnerability and offending.</a:t>
                      </a:r>
                    </a:p>
                    <a:p>
                      <a:pPr fontAlgn="t">
                        <a:lnSpc>
                          <a:spcPts val="1500"/>
                        </a:lnSpc>
                        <a:buFont typeface="Arial" panose="020B0604020202020204" pitchFamily="34" charset="0"/>
                        <a:buChar char="•"/>
                      </a:pPr>
                      <a:r>
                        <a:rPr lang="en-GB" sz="1300" b="0" i="0" dirty="0">
                          <a:effectLst/>
                          <a:latin typeface="Segoe UI" panose="020B0502040204020203" pitchFamily="34" charset="0"/>
                        </a:rPr>
                        <a:t>Requires strong partnerships with local authorities, health services, schools, probation and voluntary organisations.</a:t>
                      </a:r>
                    </a:p>
                    <a:p>
                      <a:pPr fontAlgn="t">
                        <a:lnSpc>
                          <a:spcPts val="1500"/>
                        </a:lnSpc>
                        <a:buFont typeface="Arial" panose="020B0604020202020204" pitchFamily="34" charset="0"/>
                        <a:buChar char="•"/>
                      </a:pPr>
                      <a:r>
                        <a:rPr lang="en-GB" sz="1300" b="0" i="0" dirty="0">
                          <a:effectLst/>
                          <a:latin typeface="Segoe UI" panose="020B0502040204020203" pitchFamily="34" charset="0"/>
                        </a:rPr>
                        <a:t>An EDI approach means ensuring prevention strategies reach all communities, including those who may traditionally have less trust in public services.</a:t>
                      </a:r>
                    </a:p>
                    <a:p>
                      <a:pPr fontAlgn="t">
                        <a:lnSpc>
                          <a:spcPts val="1500"/>
                        </a:lnSpc>
                        <a:buFont typeface="Arial" panose="020B0604020202020204" pitchFamily="34" charset="0"/>
                        <a:buChar char="•"/>
                      </a:pPr>
                      <a:endParaRPr lang="en-GB" sz="1300" b="0" i="0" dirty="0">
                        <a:effectLst/>
                        <a:latin typeface="Segoe UI" panose="020B0502040204020203" pitchFamily="34" charset="0"/>
                      </a:endParaRPr>
                    </a:p>
                    <a:p>
                      <a:pPr fontAlgn="t">
                        <a:lnSpc>
                          <a:spcPts val="1500"/>
                        </a:lnSpc>
                        <a:buNone/>
                      </a:pPr>
                      <a:r>
                        <a:rPr lang="en-GB" sz="1300" b="1" i="0" dirty="0">
                          <a:effectLst/>
                          <a:latin typeface="Segoe UI" panose="020B0502040204020203" pitchFamily="34" charset="0"/>
                        </a:rPr>
                        <a:t>2. An Efficient and Effective Police Force</a:t>
                      </a:r>
                    </a:p>
                    <a:p>
                      <a:pPr fontAlgn="t">
                        <a:lnSpc>
                          <a:spcPts val="1500"/>
                        </a:lnSpc>
                        <a:buFont typeface="Arial" panose="020B0604020202020204" pitchFamily="34" charset="0"/>
                        <a:buChar char="•"/>
                      </a:pPr>
                      <a:r>
                        <a:rPr lang="en-GB" sz="1300" b="0" i="0" dirty="0">
                          <a:effectLst/>
                          <a:latin typeface="Segoe UI" panose="020B0502040204020203" pitchFamily="34" charset="0"/>
                        </a:rPr>
                        <a:t>Seeks to ensure Leicestershire Police has the people, technology and resources required to meet modern policing demands.</a:t>
                      </a:r>
                    </a:p>
                    <a:p>
                      <a:pPr fontAlgn="t">
                        <a:lnSpc>
                          <a:spcPts val="1500"/>
                        </a:lnSpc>
                        <a:buFont typeface="Arial" panose="020B0604020202020204" pitchFamily="34" charset="0"/>
                        <a:buChar char="•"/>
                      </a:pPr>
                      <a:r>
                        <a:rPr lang="en-GB" sz="1300" b="0" i="0" dirty="0">
                          <a:effectLst/>
                          <a:latin typeface="Segoe UI" panose="020B0502040204020203" pitchFamily="34" charset="0"/>
                        </a:rPr>
                        <a:t>Prioritises visibility, responsiveness and public confidence.</a:t>
                      </a:r>
                    </a:p>
                    <a:p>
                      <a:pPr fontAlgn="t">
                        <a:lnSpc>
                          <a:spcPts val="1500"/>
                        </a:lnSpc>
                        <a:buFont typeface="Arial" panose="020B0604020202020204" pitchFamily="34" charset="0"/>
                        <a:buChar char="•"/>
                      </a:pPr>
                      <a:r>
                        <a:rPr lang="en-GB" sz="1300" b="0" i="0" dirty="0">
                          <a:effectLst/>
                          <a:latin typeface="Segoe UI" panose="020B0502040204020203" pitchFamily="34" charset="0"/>
                        </a:rPr>
                        <a:t>Effective policing depends on a workforce that reflects the communities it serves and treats people fairly and consistently.</a:t>
                      </a:r>
                    </a:p>
                    <a:p>
                      <a:pPr fontAlgn="t">
                        <a:lnSpc>
                          <a:spcPts val="1500"/>
                        </a:lnSpc>
                        <a:buFont typeface="Arial" panose="020B0604020202020204" pitchFamily="34" charset="0"/>
                        <a:buChar char="•"/>
                      </a:pPr>
                      <a:r>
                        <a:rPr lang="en-GB" sz="1300" b="0" i="0" dirty="0">
                          <a:effectLst/>
                          <a:latin typeface="Segoe UI" panose="020B0502040204020203" pitchFamily="34" charset="0"/>
                        </a:rPr>
                        <a:t>EDI contributes through inclusive recruitment, retention, leadership, wellbeing and the reduction of discrimination and bias.</a:t>
                      </a:r>
                    </a:p>
                    <a:p>
                      <a:pPr fontAlgn="t">
                        <a:lnSpc>
                          <a:spcPts val="1500"/>
                        </a:lnSpc>
                        <a:buFont typeface="Arial" panose="020B0604020202020204" pitchFamily="34" charset="0"/>
                        <a:buChar char="•"/>
                      </a:pPr>
                      <a:endParaRPr lang="en-GB" sz="1300" b="0" i="0" dirty="0">
                        <a:effectLst/>
                        <a:latin typeface="Segoe UI" panose="020B0502040204020203" pitchFamily="34" charset="0"/>
                      </a:endParaRPr>
                    </a:p>
                    <a:p>
                      <a:pPr fontAlgn="t">
                        <a:lnSpc>
                          <a:spcPts val="1500"/>
                        </a:lnSpc>
                        <a:buNone/>
                      </a:pPr>
                      <a:r>
                        <a:rPr lang="en-GB" sz="1300" b="1" i="0" dirty="0">
                          <a:effectLst/>
                          <a:latin typeface="Segoe UI" panose="020B0502040204020203" pitchFamily="34" charset="0"/>
                        </a:rPr>
                        <a:t>3. Supporting Victims and Witnesses</a:t>
                      </a:r>
                    </a:p>
                    <a:p>
                      <a:pPr fontAlgn="t">
                        <a:lnSpc>
                          <a:spcPts val="1500"/>
                        </a:lnSpc>
                        <a:buFont typeface="Arial" panose="020B0604020202020204" pitchFamily="34" charset="0"/>
                        <a:buChar char="•"/>
                      </a:pPr>
                      <a:r>
                        <a:rPr lang="en-GB" sz="1300" b="0" i="0" dirty="0">
                          <a:effectLst/>
                          <a:latin typeface="Segoe UI" panose="020B0502040204020203" pitchFamily="34" charset="0"/>
                        </a:rPr>
                        <a:t>Ensures victims receive appropriate support and are treated with dignity and respect.</a:t>
                      </a:r>
                    </a:p>
                    <a:p>
                      <a:pPr fontAlgn="t">
                        <a:lnSpc>
                          <a:spcPts val="1500"/>
                        </a:lnSpc>
                        <a:buFont typeface="Arial" panose="020B0604020202020204" pitchFamily="34" charset="0"/>
                        <a:buChar char="•"/>
                      </a:pPr>
                      <a:r>
                        <a:rPr lang="en-GB" sz="1300" b="0" i="0" dirty="0">
                          <a:effectLst/>
                          <a:latin typeface="Segoe UI" panose="020B0502040204020203" pitchFamily="34" charset="0"/>
                        </a:rPr>
                        <a:t>Places particular emphasis on vulnerable people and those at greater risk of harm.</a:t>
                      </a:r>
                    </a:p>
                    <a:p>
                      <a:pPr fontAlgn="t">
                        <a:lnSpc>
                          <a:spcPts val="1500"/>
                        </a:lnSpc>
                        <a:buFont typeface="Arial" panose="020B0604020202020204" pitchFamily="34" charset="0"/>
                        <a:buChar char="•"/>
                      </a:pPr>
                      <a:r>
                        <a:rPr lang="en-GB" sz="1300" b="0" i="0" dirty="0">
                          <a:effectLst/>
                          <a:latin typeface="Segoe UI" panose="020B0502040204020203" pitchFamily="34" charset="0"/>
                        </a:rPr>
                        <a:t>An EDI lens recognises that experiences of crime, reporting, and access to support can differ for women, disabled people, minority ethnic communities, faith groups, LGBTQ+ people and other protected groups.</a:t>
                      </a:r>
                    </a:p>
                    <a:p>
                      <a:pPr fontAlgn="t">
                        <a:lnSpc>
                          <a:spcPts val="1500"/>
                        </a:lnSpc>
                        <a:buFont typeface="Arial" panose="020B0604020202020204" pitchFamily="34" charset="0"/>
                        <a:buChar char="•"/>
                      </a:pPr>
                      <a:r>
                        <a:rPr lang="en-GB" sz="1300" b="0" i="0" dirty="0">
                          <a:effectLst/>
                          <a:latin typeface="Segoe UI" panose="020B0502040204020203" pitchFamily="34" charset="0"/>
                        </a:rPr>
                        <a:t>Services should therefore be accessible, culturally competent and tailored to individual needs.</a:t>
                      </a:r>
                    </a:p>
                    <a:p>
                      <a:pPr fontAlgn="t">
                        <a:lnSpc>
                          <a:spcPts val="1500"/>
                        </a:lnSpc>
                        <a:buFont typeface="Arial" panose="020B0604020202020204" pitchFamily="34" charset="0"/>
                        <a:buChar char="•"/>
                      </a:pPr>
                      <a:endParaRPr lang="en-GB" sz="1300" b="0" i="0" dirty="0">
                        <a:effectLst/>
                        <a:latin typeface="Segoe UI" panose="020B0502040204020203" pitchFamily="34" charset="0"/>
                      </a:endParaRPr>
                    </a:p>
                    <a:p>
                      <a:pPr fontAlgn="t">
                        <a:lnSpc>
                          <a:spcPts val="1500"/>
                        </a:lnSpc>
                        <a:buNone/>
                      </a:pPr>
                      <a:r>
                        <a:rPr lang="en-GB" sz="1300" b="1" i="0" dirty="0">
                          <a:effectLst/>
                          <a:latin typeface="Segoe UI" panose="020B0502040204020203" pitchFamily="34" charset="0"/>
                        </a:rPr>
                        <a:t>4. Preventing and Tackling Crime and Harm</a:t>
                      </a:r>
                    </a:p>
                    <a:p>
                      <a:pPr fontAlgn="t">
                        <a:lnSpc>
                          <a:spcPts val="1500"/>
                        </a:lnSpc>
                        <a:buFont typeface="Arial" panose="020B0604020202020204" pitchFamily="34" charset="0"/>
                        <a:buChar char="•"/>
                      </a:pPr>
                      <a:r>
                        <a:rPr lang="en-GB" sz="1300" b="0" i="0" dirty="0">
                          <a:effectLst/>
                          <a:latin typeface="Segoe UI" panose="020B0502040204020203" pitchFamily="34" charset="0"/>
                        </a:rPr>
                        <a:t>Focuses on violence, serious crime, neighbourhood safety and road safety.</a:t>
                      </a:r>
                    </a:p>
                    <a:p>
                      <a:pPr fontAlgn="t">
                        <a:lnSpc>
                          <a:spcPts val="1500"/>
                        </a:lnSpc>
                        <a:buFont typeface="Arial" panose="020B0604020202020204" pitchFamily="34" charset="0"/>
                        <a:buChar char="•"/>
                      </a:pPr>
                      <a:r>
                        <a:rPr lang="en-GB" sz="1300" b="0" i="0" dirty="0">
                          <a:effectLst/>
                          <a:latin typeface="Segoe UI" panose="020B0502040204020203" pitchFamily="34" charset="0"/>
                        </a:rPr>
                        <a:t>Targets offenders and behaviours causing the greatest harm to communities.</a:t>
                      </a:r>
                    </a:p>
                    <a:p>
                      <a:pPr fontAlgn="t">
                        <a:lnSpc>
                          <a:spcPts val="1500"/>
                        </a:lnSpc>
                        <a:buFont typeface="Arial" panose="020B0604020202020204" pitchFamily="34" charset="0"/>
                        <a:buChar char="•"/>
                      </a:pPr>
                      <a:r>
                        <a:rPr lang="en-GB" sz="1300" b="0" i="0" dirty="0">
                          <a:effectLst/>
                          <a:latin typeface="Segoe UI" panose="020B0502040204020203" pitchFamily="34" charset="0"/>
                        </a:rPr>
                        <a:t>Supports an intelligence-led approach that identifies criminality wherever it exists, without stereotyping or stigmatising particular groups.</a:t>
                      </a:r>
                    </a:p>
                    <a:p>
                      <a:pPr fontAlgn="t">
                        <a:lnSpc>
                          <a:spcPts val="1500"/>
                        </a:lnSpc>
                        <a:buFont typeface="Arial" panose="020B0604020202020204" pitchFamily="34" charset="0"/>
                        <a:buChar char="•"/>
                      </a:pPr>
                      <a:r>
                        <a:rPr lang="en-GB" sz="1300" b="0" i="0" dirty="0">
                          <a:effectLst/>
                          <a:latin typeface="Segoe UI" panose="020B0502040204020203" pitchFamily="34" charset="0"/>
                        </a:rPr>
                        <a:t>Emphasises protecting communities from hate crime, exploitation, abuse and other forms of harm.</a:t>
                      </a:r>
                    </a:p>
                  </a:txBody>
                  <a:tcPr marL="66285" marR="66285" marT="33143" marB="33143">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671418813"/>
                  </a:ext>
                </a:extLst>
              </a:tr>
              <a:tr h="279907">
                <a:tc>
                  <a:txBody>
                    <a:bodyPr/>
                    <a:lstStyle/>
                    <a:p>
                      <a:endParaRPr lang="en-GB" sz="1300" dirty="0"/>
                    </a:p>
                  </a:txBody>
                  <a:tcPr marL="66285" marR="66285" marT="33143" marB="33143">
                    <a:lnT w="9525"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624242682"/>
                  </a:ext>
                </a:extLst>
              </a:tr>
            </a:tbl>
          </a:graphicData>
        </a:graphic>
      </p:graphicFrame>
    </p:spTree>
    <p:extLst>
      <p:ext uri="{BB962C8B-B14F-4D97-AF65-F5344CB8AC3E}">
        <p14:creationId xmlns:p14="http://schemas.microsoft.com/office/powerpoint/2010/main" val="253147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E28A4-5A6C-19D1-70C1-A61489DC3B4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B8981F6-A21D-5F78-FFFB-6764269D2FC0}"/>
              </a:ext>
            </a:extLst>
          </p:cNvPr>
          <p:cNvSpPr>
            <a:spLocks noGrp="1"/>
          </p:cNvSpPr>
          <p:nvPr>
            <p:ph type="sldNum" sz="quarter" idx="10"/>
          </p:nvPr>
        </p:nvSpPr>
        <p:spPr/>
        <p:txBody>
          <a:bodyPr/>
          <a:lstStyle/>
          <a:p>
            <a:fld id="{4EF85126-1923-4BB8-BB39-FD23E54F5C48}" type="slidenum">
              <a:rPr lang="en-GB" smtClean="0"/>
              <a:pPr/>
              <a:t>5</a:t>
            </a:fld>
            <a:endParaRPr lang="en-GB"/>
          </a:p>
        </p:txBody>
      </p:sp>
      <p:sp>
        <p:nvSpPr>
          <p:cNvPr id="8" name="TextBox 7">
            <a:extLst>
              <a:ext uri="{FF2B5EF4-FFF2-40B4-BE49-F238E27FC236}">
                <a16:creationId xmlns:a16="http://schemas.microsoft.com/office/drawing/2014/main" id="{82AD907B-4625-6363-AC4B-91A0CD8FAE65}"/>
              </a:ext>
            </a:extLst>
          </p:cNvPr>
          <p:cNvSpPr txBox="1"/>
          <p:nvPr/>
        </p:nvSpPr>
        <p:spPr>
          <a:xfrm>
            <a:off x="552450" y="171450"/>
            <a:ext cx="10458450" cy="1754326"/>
          </a:xfrm>
          <a:prstGeom prst="rect">
            <a:avLst/>
          </a:prstGeom>
          <a:noFill/>
        </p:spPr>
        <p:txBody>
          <a:bodyPr wrap="square" lIns="91440" tIns="45720" rIns="91440" bIns="45720" rtlCol="0" anchor="t">
            <a:spAutoFit/>
          </a:bodyPr>
          <a:lstStyle/>
          <a:p>
            <a:pPr marL="0" algn="l" rtl="0" eaLnBrk="1" latinLnBrk="0" hangingPunct="1">
              <a:buNone/>
            </a:pPr>
            <a:r>
              <a:rPr lang="en-GB" sz="2400" dirty="0">
                <a:solidFill>
                  <a:srgbClr val="003057"/>
                </a:solidFill>
                <a:effectLst/>
                <a:latin typeface="Arial" panose="020B0604020202020204" pitchFamily="34" charset="0"/>
              </a:rPr>
              <a:t>​</a:t>
            </a:r>
          </a:p>
          <a:p>
            <a:pPr marL="0" algn="l" rtl="0" eaLnBrk="1" latinLnBrk="0" hangingPunct="1">
              <a:lnSpc>
                <a:spcPct val="150000"/>
              </a:lnSpc>
              <a:buNone/>
            </a:pPr>
            <a:r>
              <a:rPr lang="en-GB" sz="2000" b="1" dirty="0">
                <a:solidFill>
                  <a:srgbClr val="003057"/>
                </a:solidFill>
                <a:latin typeface="Arial" panose="020B0604020202020204" pitchFamily="34" charset="0"/>
                <a:cs typeface="Arial" panose="020B0604020202020204" pitchFamily="34" charset="0"/>
              </a:rPr>
              <a:t>PCC’s Themes  (cont.)</a:t>
            </a:r>
            <a:endParaRPr lang="en-GB" sz="2000" dirty="0">
              <a:solidFill>
                <a:srgbClr val="003057"/>
              </a:solidFill>
              <a:effectLst/>
              <a:latin typeface="Arial" panose="020B0604020202020204" pitchFamily="34" charset="0"/>
              <a:cs typeface="Arial" panose="020B0604020202020204" pitchFamily="34" charset="0"/>
            </a:endParaRPr>
          </a:p>
          <a:p>
            <a:pPr marL="0" algn="l" rtl="0" eaLnBrk="1" latinLnBrk="0" hangingPunct="1">
              <a:lnSpc>
                <a:spcPct val="150000"/>
              </a:lnSpc>
              <a:buNone/>
            </a:pPr>
            <a:r>
              <a:rPr lang="en-GB" sz="2000" dirty="0">
                <a:solidFill>
                  <a:srgbClr val="003057"/>
                </a:solidFill>
                <a:effectLst/>
                <a:latin typeface="Arial" panose="020B0604020202020204" pitchFamily="34" charset="0"/>
                <a:cs typeface="Arial" panose="020B0604020202020204" pitchFamily="34" charset="0"/>
              </a:rPr>
              <a:t>​</a:t>
            </a:r>
          </a:p>
          <a:p>
            <a:pPr marL="0" algn="l" rtl="0" eaLnBrk="1" latinLnBrk="0" hangingPunct="1">
              <a:buNone/>
            </a:pPr>
            <a:r>
              <a:rPr lang="en-GB" sz="2400" dirty="0">
                <a:solidFill>
                  <a:srgbClr val="003057"/>
                </a:solidFill>
                <a:effectLst/>
                <a:latin typeface="Arial" panose="020B0604020202020204" pitchFamily="34" charset="0"/>
              </a:rPr>
              <a:t>​ ​</a:t>
            </a:r>
            <a:endParaRPr lang="en-GB" sz="1800" b="1" dirty="0">
              <a:solidFill>
                <a:srgbClr val="003057"/>
              </a:solidFill>
              <a:latin typeface="Arial" pitchFamily="34" charset="0"/>
              <a:cs typeface="Arial" pitchFamily="34" charset="0"/>
            </a:endParaRPr>
          </a:p>
        </p:txBody>
      </p:sp>
      <p:pic>
        <p:nvPicPr>
          <p:cNvPr id="1026" name="Picture 2">
            <a:extLst>
              <a:ext uri="{FF2B5EF4-FFF2-40B4-BE49-F238E27FC236}">
                <a16:creationId xmlns:a16="http://schemas.microsoft.com/office/drawing/2014/main" id="{A47C264F-1630-30A6-2F90-59FAF2AF62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78347" y="1371600"/>
            <a:ext cx="788500" cy="38996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B09B4469-4A1E-2B39-0C9C-29B392D851B6}"/>
              </a:ext>
            </a:extLst>
          </p:cNvPr>
          <p:cNvGraphicFramePr>
            <a:graphicFrameLocks noGrp="1"/>
          </p:cNvGraphicFramePr>
          <p:nvPr>
            <p:extLst>
              <p:ext uri="{D42A27DB-BD31-4B8C-83A1-F6EECF244321}">
                <p14:modId xmlns:p14="http://schemas.microsoft.com/office/powerpoint/2010/main" val="777614811"/>
              </p:ext>
            </p:extLst>
          </p:nvPr>
        </p:nvGraphicFramePr>
        <p:xfrm>
          <a:off x="681645" y="1371600"/>
          <a:ext cx="10010936" cy="4177054"/>
        </p:xfrm>
        <a:graphic>
          <a:graphicData uri="http://schemas.openxmlformats.org/drawingml/2006/table">
            <a:tbl>
              <a:tblPr/>
              <a:tblGrid>
                <a:gridCol w="10010936">
                  <a:extLst>
                    <a:ext uri="{9D8B030D-6E8A-4147-A177-3AD203B41FA5}">
                      <a16:colId xmlns:a16="http://schemas.microsoft.com/office/drawing/2014/main" val="2178759504"/>
                    </a:ext>
                  </a:extLst>
                </a:gridCol>
              </a:tblGrid>
              <a:tr h="3345176">
                <a:tc>
                  <a:txBody>
                    <a:bodyPr/>
                    <a:lstStyle/>
                    <a:p>
                      <a:pPr fontAlgn="t">
                        <a:lnSpc>
                          <a:spcPts val="1500"/>
                        </a:lnSpc>
                        <a:buNone/>
                      </a:pPr>
                      <a:r>
                        <a:rPr lang="en-GB" b="1" i="0" dirty="0">
                          <a:effectLst/>
                          <a:latin typeface="Segoe UI" panose="020B0502040204020203" pitchFamily="34" charset="0"/>
                        </a:rPr>
                        <a:t>5.  Community Voice and Participation</a:t>
                      </a:r>
                    </a:p>
                    <a:p>
                      <a:pPr fontAlgn="t">
                        <a:lnSpc>
                          <a:spcPts val="1500"/>
                        </a:lnSpc>
                        <a:buNone/>
                      </a:pPr>
                      <a:endParaRPr lang="en-GB" b="0" i="0" dirty="0">
                        <a:effectLst/>
                        <a:latin typeface="Segoe UI" panose="020B0502040204020203" pitchFamily="34" charset="0"/>
                      </a:endParaRPr>
                    </a:p>
                    <a:p>
                      <a:pPr fontAlgn="t">
                        <a:lnSpc>
                          <a:spcPts val="1500"/>
                        </a:lnSpc>
                        <a:buNone/>
                      </a:pPr>
                      <a:r>
                        <a:rPr lang="en-GB" b="0" i="0" dirty="0">
                          <a:effectLst/>
                          <a:latin typeface="Segoe UI" panose="020B0502040204020203" pitchFamily="34" charset="0"/>
                        </a:rPr>
                        <a:t>The PCC emphasises listening to communities and involving them in identifying problems and solutions. This supports inclusion, representation and co-production with diverse groups. </a:t>
                      </a:r>
                      <a:endParaRPr lang="en-GB" b="0" i="0" u="none" strike="noStrike" dirty="0">
                        <a:solidFill>
                          <a:srgbClr val="464FEB"/>
                        </a:solidFill>
                        <a:effectLst/>
                        <a:latin typeface="Segoe UI" panose="020B0502040204020203" pitchFamily="34" charset="0"/>
                      </a:endParaRPr>
                    </a:p>
                    <a:p>
                      <a:pPr fontAlgn="t">
                        <a:lnSpc>
                          <a:spcPts val="1500"/>
                        </a:lnSpc>
                        <a:buNone/>
                      </a:pPr>
                      <a:endParaRPr lang="en-GB" b="0" i="0" dirty="0">
                        <a:effectLst/>
                        <a:latin typeface="Segoe UI" panose="020B0502040204020203" pitchFamily="34" charset="0"/>
                      </a:endParaRPr>
                    </a:p>
                    <a:p>
                      <a:pPr fontAlgn="t">
                        <a:lnSpc>
                          <a:spcPts val="1500"/>
                        </a:lnSpc>
                        <a:buNone/>
                      </a:pPr>
                      <a:r>
                        <a:rPr lang="en-GB" b="1" i="0" dirty="0">
                          <a:effectLst/>
                          <a:latin typeface="Segoe UI" panose="020B0502040204020203" pitchFamily="34" charset="0"/>
                        </a:rPr>
                        <a:t>6.  Partnership and Collective Responsibility</a:t>
                      </a:r>
                    </a:p>
                    <a:p>
                      <a:pPr fontAlgn="t">
                        <a:lnSpc>
                          <a:spcPts val="1500"/>
                        </a:lnSpc>
                        <a:buNone/>
                      </a:pPr>
                      <a:endParaRPr lang="en-GB" b="0" i="0" dirty="0">
                        <a:effectLst/>
                        <a:latin typeface="Segoe UI" panose="020B0502040204020203" pitchFamily="34" charset="0"/>
                      </a:endParaRPr>
                    </a:p>
                    <a:p>
                      <a:pPr fontAlgn="t">
                        <a:lnSpc>
                          <a:spcPts val="1500"/>
                        </a:lnSpc>
                        <a:buNone/>
                      </a:pPr>
                      <a:r>
                        <a:rPr lang="en-GB" b="0" i="0" dirty="0">
                          <a:effectLst/>
                          <a:latin typeface="Segoe UI" panose="020B0502040204020203" pitchFamily="34" charset="0"/>
                        </a:rPr>
                        <a:t>Safer communities cannot be delivered by policing alone. The Plan promotes collaboration across health, local government, education, voluntary organisations and communities themselves, reflecting the EDI principle that social inclusion is a shared responsibility.</a:t>
                      </a:r>
                    </a:p>
                    <a:p>
                      <a:pPr fontAlgn="t">
                        <a:lnSpc>
                          <a:spcPts val="1500"/>
                        </a:lnSpc>
                        <a:buNone/>
                      </a:pPr>
                      <a:endParaRPr lang="en-GB" b="0" i="0" dirty="0">
                        <a:effectLst/>
                        <a:latin typeface="Segoe UI" panose="020B0502040204020203" pitchFamily="34" charset="0"/>
                      </a:endParaRPr>
                    </a:p>
                    <a:p>
                      <a:pPr fontAlgn="t">
                        <a:lnSpc>
                          <a:spcPts val="1500"/>
                        </a:lnSpc>
                        <a:buNone/>
                      </a:pPr>
                      <a:endParaRPr lang="en-GB" b="0" i="0" dirty="0">
                        <a:effectLst/>
                        <a:latin typeface="Segoe UI" panose="020B0502040204020203" pitchFamily="34" charset="0"/>
                      </a:endParaRPr>
                    </a:p>
                    <a:p>
                      <a:pPr fontAlgn="t">
                        <a:lnSpc>
                          <a:spcPts val="1500"/>
                        </a:lnSpc>
                        <a:buNone/>
                      </a:pPr>
                      <a:endParaRPr lang="en-GB" b="0" i="0" dirty="0">
                        <a:effectLst/>
                        <a:latin typeface="Segoe UI" panose="020B0502040204020203" pitchFamily="34" charset="0"/>
                      </a:endParaRPr>
                    </a:p>
                    <a:p>
                      <a:pPr fontAlgn="t">
                        <a:lnSpc>
                          <a:spcPts val="1500"/>
                        </a:lnSpc>
                        <a:buNone/>
                      </a:pPr>
                      <a:r>
                        <a:rPr lang="en-GB" b="1" i="0" dirty="0">
                          <a:effectLst/>
                          <a:latin typeface="Segoe UI" panose="020B0502040204020203" pitchFamily="34" charset="0"/>
                        </a:rPr>
                        <a:t>Summary</a:t>
                      </a:r>
                    </a:p>
                    <a:p>
                      <a:pPr fontAlgn="t">
                        <a:lnSpc>
                          <a:spcPts val="1500"/>
                        </a:lnSpc>
                        <a:buNone/>
                      </a:pPr>
                      <a:endParaRPr lang="en-GB" b="0" i="0" dirty="0">
                        <a:effectLst/>
                        <a:latin typeface="Segoe UI" panose="020B0502040204020203" pitchFamily="34" charset="0"/>
                      </a:endParaRPr>
                    </a:p>
                    <a:p>
                      <a:pPr fontAlgn="t">
                        <a:lnSpc>
                          <a:spcPts val="1500"/>
                        </a:lnSpc>
                        <a:buNone/>
                      </a:pPr>
                      <a:r>
                        <a:rPr lang="en-GB" b="0" i="0" dirty="0">
                          <a:effectLst/>
                          <a:latin typeface="Segoe UI" panose="020B0502040204020203" pitchFamily="34" charset="0"/>
                        </a:rPr>
                        <a:t>The principal message within the PCC’s Plan is about effective policing, underpinned by fairness, inclusion, community trust, protection of vulnerable people, prevention of harm and meaningful engagement with Leicester, Leicestershire and Rutland's diverse communities. EDIC is not a separate add-on, but an integral enabler of legitimacy, public confidence and policing excellence.</a:t>
                      </a:r>
                    </a:p>
                  </a:txBody>
                  <a:tcP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454041674"/>
                  </a:ext>
                </a:extLst>
              </a:tr>
              <a:tr h="445159">
                <a:tc>
                  <a:txBody>
                    <a:bodyPr/>
                    <a:lstStyle/>
                    <a:p>
                      <a:endParaRPr lang="en-GB" dirty="0"/>
                    </a:p>
                  </a:txBody>
                  <a:tcPr>
                    <a:lnT w="9525"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364112393"/>
                  </a:ext>
                </a:extLst>
              </a:tr>
            </a:tbl>
          </a:graphicData>
        </a:graphic>
      </p:graphicFrame>
    </p:spTree>
    <p:extLst>
      <p:ext uri="{BB962C8B-B14F-4D97-AF65-F5344CB8AC3E}">
        <p14:creationId xmlns:p14="http://schemas.microsoft.com/office/powerpoint/2010/main" val="3803058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F208F-7A20-19F2-3187-5172CA20036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835146-D9EA-27C1-BC29-E02773323D54}"/>
              </a:ext>
            </a:extLst>
          </p:cNvPr>
          <p:cNvSpPr>
            <a:spLocks noGrp="1"/>
          </p:cNvSpPr>
          <p:nvPr>
            <p:ph type="sldNum" sz="quarter" idx="10"/>
          </p:nvPr>
        </p:nvSpPr>
        <p:spPr/>
        <p:txBody>
          <a:bodyPr/>
          <a:lstStyle/>
          <a:p>
            <a:fld id="{4EF85126-1923-4BB8-BB39-FD23E54F5C48}" type="slidenum">
              <a:rPr lang="en-GB" smtClean="0"/>
              <a:pPr/>
              <a:t>6</a:t>
            </a:fld>
            <a:endParaRPr lang="en-GB"/>
          </a:p>
        </p:txBody>
      </p:sp>
      <p:sp>
        <p:nvSpPr>
          <p:cNvPr id="8" name="TextBox 7">
            <a:extLst>
              <a:ext uri="{FF2B5EF4-FFF2-40B4-BE49-F238E27FC236}">
                <a16:creationId xmlns:a16="http://schemas.microsoft.com/office/drawing/2014/main" id="{29CADC07-45A8-EB9A-B85A-1CBCD2BC8332}"/>
              </a:ext>
            </a:extLst>
          </p:cNvPr>
          <p:cNvSpPr txBox="1"/>
          <p:nvPr/>
        </p:nvSpPr>
        <p:spPr>
          <a:xfrm>
            <a:off x="398477" y="255865"/>
            <a:ext cx="10578516" cy="5833007"/>
          </a:xfrm>
          <a:prstGeom prst="rect">
            <a:avLst/>
          </a:prstGeom>
          <a:noFill/>
        </p:spPr>
        <p:txBody>
          <a:bodyPr wrap="square" lIns="91440" tIns="45720" rIns="91440" bIns="45720" rtlCol="0" anchor="t">
            <a:spAutoFit/>
          </a:bodyPr>
          <a:lstStyle/>
          <a:p>
            <a:pPr marL="0" marR="0" lvl="0" indent="0" algn="l" defTabSz="451176" rtl="0" eaLnBrk="1" fontAlgn="auto" latinLnBrk="0" hangingPunct="1">
              <a:lnSpc>
                <a:spcPct val="100000"/>
              </a:lnSpc>
              <a:spcBef>
                <a:spcPts val="0"/>
              </a:spcBef>
              <a:spcAft>
                <a:spcPts val="0"/>
              </a:spcAft>
              <a:buClrTx/>
              <a:buSzTx/>
              <a:buFontTx/>
              <a:buNone/>
              <a:tabLst/>
              <a:defRPr/>
            </a:pPr>
            <a:r>
              <a:rPr kumimoji="0" lang="en-GB" sz="3609" b="1" i="0" u="none" strike="noStrike" kern="1200" cap="none" spc="0" normalizeH="0" baseline="0" noProof="0" dirty="0">
                <a:ln w="1905"/>
                <a:solidFill>
                  <a:srgbClr val="4F81BD"/>
                </a:solidFill>
                <a:effectLst>
                  <a:innerShdw blurRad="69850" dist="43180" dir="5400000">
                    <a:srgbClr val="000000">
                      <a:alpha val="65000"/>
                    </a:srgbClr>
                  </a:innerShdw>
                </a:effectLst>
                <a:uLnTx/>
                <a:uFillTx/>
                <a:latin typeface="Calibri"/>
                <a:ea typeface="+mn-ea"/>
                <a:cs typeface="Calibri" pitchFamily="34" charset="0"/>
              </a:rPr>
              <a:t>EDIC </a:t>
            </a:r>
            <a:r>
              <a:rPr kumimoji="0" lang="en-GB" sz="3609" b="1" i="0" u="none" strike="noStrike" kern="1200" cap="none" spc="0" normalizeH="0" baseline="0" noProof="0" dirty="0">
                <a:ln w="1905"/>
                <a:solidFill>
                  <a:prstClr val="black"/>
                </a:solidFill>
                <a:effectLst>
                  <a:innerShdw blurRad="69850" dist="43180" dir="5400000">
                    <a:srgbClr val="000000">
                      <a:alpha val="65000"/>
                    </a:srgbClr>
                  </a:innerShdw>
                </a:effectLst>
                <a:uLnTx/>
                <a:uFillTx/>
                <a:latin typeface="Calibri"/>
                <a:ea typeface="+mn-ea"/>
                <a:cs typeface="Calibri" pitchFamily="34" charset="0"/>
              </a:rPr>
              <a:t>(</a:t>
            </a:r>
            <a:r>
              <a:rPr kumimoji="0" lang="en-GB" sz="3208" b="1" i="0" u="none" strike="noStrike" kern="1200" cap="none" spc="0" normalizeH="0" baseline="0" noProof="0" dirty="0">
                <a:ln w="1905"/>
                <a:solidFill>
                  <a:srgbClr val="4F81BD"/>
                </a:solidFill>
                <a:effectLst>
                  <a:innerShdw blurRad="69850" dist="43180" dir="5400000">
                    <a:srgbClr val="000000">
                      <a:alpha val="65000"/>
                    </a:srgbClr>
                  </a:innerShdw>
                </a:effectLst>
                <a:uLnTx/>
                <a:uFillTx/>
                <a:latin typeface="Calibri"/>
                <a:ea typeface="+mn-ea"/>
                <a:cs typeface="Calibri" pitchFamily="34" charset="0"/>
              </a:rPr>
              <a:t>E</a:t>
            </a:r>
            <a:r>
              <a:rPr kumimoji="0" lang="en-GB" sz="3208" b="1" i="0" u="none" strike="noStrike" kern="1200" cap="none" spc="0" normalizeH="0" baseline="0" noProof="0" dirty="0">
                <a:ln w="1905"/>
                <a:solidFill>
                  <a:prstClr val="black"/>
                </a:solidFill>
                <a:effectLst>
                  <a:innerShdw blurRad="69850" dist="43180" dir="5400000">
                    <a:srgbClr val="000000">
                      <a:alpha val="65000"/>
                    </a:srgbClr>
                  </a:innerShdw>
                </a:effectLst>
                <a:uLnTx/>
                <a:uFillTx/>
                <a:latin typeface="Calibri"/>
                <a:ea typeface="+mn-ea"/>
                <a:cs typeface="Calibri" pitchFamily="34" charset="0"/>
              </a:rPr>
              <a:t>quality,</a:t>
            </a:r>
            <a:r>
              <a:rPr kumimoji="0" lang="en-GB" sz="3208" b="1" i="0" u="none" strike="noStrike" kern="1200" cap="none" spc="0" normalizeH="0" baseline="0" noProof="0" dirty="0">
                <a:ln w="1905"/>
                <a:solidFill>
                  <a:srgbClr val="4F81BD">
                    <a:lumMod val="75000"/>
                  </a:srgbClr>
                </a:solidFill>
                <a:effectLst>
                  <a:innerShdw blurRad="69850" dist="43180" dir="5400000">
                    <a:srgbClr val="000000">
                      <a:alpha val="65000"/>
                    </a:srgbClr>
                  </a:innerShdw>
                </a:effectLst>
                <a:uLnTx/>
                <a:uFillTx/>
                <a:latin typeface="Calibri"/>
                <a:ea typeface="+mn-ea"/>
                <a:cs typeface="Calibri" pitchFamily="34" charset="0"/>
              </a:rPr>
              <a:t> </a:t>
            </a:r>
            <a:r>
              <a:rPr kumimoji="0" lang="en-GB" sz="3208" b="1" i="0" u="none" strike="noStrike" kern="1200" cap="none" spc="0" normalizeH="0" baseline="0" noProof="0" dirty="0">
                <a:ln w="1905"/>
                <a:solidFill>
                  <a:srgbClr val="4F81BD"/>
                </a:solidFill>
                <a:effectLst>
                  <a:innerShdw blurRad="69850" dist="43180" dir="5400000">
                    <a:srgbClr val="000000">
                      <a:alpha val="65000"/>
                    </a:srgbClr>
                  </a:innerShdw>
                </a:effectLst>
                <a:uLnTx/>
                <a:uFillTx/>
                <a:latin typeface="Calibri"/>
                <a:ea typeface="+mn-ea"/>
                <a:cs typeface="Calibri" pitchFamily="34" charset="0"/>
              </a:rPr>
              <a:t>D</a:t>
            </a:r>
            <a:r>
              <a:rPr kumimoji="0" lang="en-GB" sz="3208" b="1" i="0" u="none" strike="noStrike" kern="1200" cap="none" spc="0" normalizeH="0" baseline="0" noProof="0" dirty="0">
                <a:ln w="1905"/>
                <a:solidFill>
                  <a:prstClr val="black"/>
                </a:solidFill>
                <a:effectLst>
                  <a:innerShdw blurRad="69850" dist="43180" dir="5400000">
                    <a:srgbClr val="000000">
                      <a:alpha val="65000"/>
                    </a:srgbClr>
                  </a:innerShdw>
                </a:effectLst>
                <a:uLnTx/>
                <a:uFillTx/>
                <a:latin typeface="Calibri"/>
                <a:ea typeface="+mn-ea"/>
                <a:cs typeface="Calibri" pitchFamily="34" charset="0"/>
              </a:rPr>
              <a:t>iversity, </a:t>
            </a:r>
            <a:r>
              <a:rPr kumimoji="0" lang="en-GB" sz="3208" b="1" i="0" u="none" strike="noStrike" kern="1200" cap="none" spc="0" normalizeH="0" baseline="0" noProof="0" dirty="0">
                <a:ln w="1905"/>
                <a:solidFill>
                  <a:srgbClr val="4F81BD"/>
                </a:solidFill>
                <a:effectLst>
                  <a:innerShdw blurRad="69850" dist="43180" dir="5400000">
                    <a:srgbClr val="000000">
                      <a:alpha val="65000"/>
                    </a:srgbClr>
                  </a:innerShdw>
                </a:effectLst>
                <a:uLnTx/>
                <a:uFillTx/>
                <a:latin typeface="Calibri"/>
                <a:ea typeface="+mn-ea"/>
                <a:cs typeface="Calibri" pitchFamily="34" charset="0"/>
              </a:rPr>
              <a:t>I</a:t>
            </a:r>
            <a:r>
              <a:rPr kumimoji="0" lang="en-GB" sz="3208" b="1" i="0" u="none" strike="noStrike" kern="1200" cap="none" spc="0" normalizeH="0" baseline="0" noProof="0" dirty="0">
                <a:ln w="1905"/>
                <a:solidFill>
                  <a:prstClr val="black"/>
                </a:solidFill>
                <a:effectLst>
                  <a:innerShdw blurRad="69850" dist="43180" dir="5400000">
                    <a:srgbClr val="000000">
                      <a:alpha val="65000"/>
                    </a:srgbClr>
                  </a:innerShdw>
                </a:effectLst>
                <a:uLnTx/>
                <a:uFillTx/>
                <a:latin typeface="Calibri"/>
                <a:ea typeface="+mn-ea"/>
                <a:cs typeface="Calibri" pitchFamily="34" charset="0"/>
              </a:rPr>
              <a:t>nclusion &amp; </a:t>
            </a:r>
            <a:r>
              <a:rPr kumimoji="0" lang="en-GB" sz="3208" b="1" i="0" u="none" strike="noStrike" kern="1200" cap="none" spc="0" normalizeH="0" baseline="0" noProof="0" dirty="0">
                <a:ln w="1905"/>
                <a:solidFill>
                  <a:srgbClr val="4F81BD"/>
                </a:solidFill>
                <a:effectLst>
                  <a:innerShdw blurRad="69850" dist="43180" dir="5400000">
                    <a:srgbClr val="000000">
                      <a:alpha val="65000"/>
                    </a:srgbClr>
                  </a:innerShdw>
                </a:effectLst>
                <a:uLnTx/>
                <a:uFillTx/>
                <a:latin typeface="Calibri"/>
                <a:ea typeface="+mn-ea"/>
                <a:cs typeface="Calibri" pitchFamily="34" charset="0"/>
              </a:rPr>
              <a:t>C</a:t>
            </a:r>
            <a:r>
              <a:rPr kumimoji="0" lang="en-GB" sz="3208" b="1" i="0" u="none" strike="noStrike" kern="1200" cap="none" spc="0" normalizeH="0" baseline="0" noProof="0" dirty="0">
                <a:ln w="1905"/>
                <a:solidFill>
                  <a:prstClr val="black"/>
                </a:solidFill>
                <a:effectLst>
                  <a:innerShdw blurRad="69850" dist="43180" dir="5400000">
                    <a:srgbClr val="000000">
                      <a:alpha val="65000"/>
                    </a:srgbClr>
                  </a:innerShdw>
                </a:effectLst>
                <a:uLnTx/>
                <a:uFillTx/>
                <a:latin typeface="Calibri"/>
                <a:ea typeface="+mn-ea"/>
                <a:cs typeface="Calibri" pitchFamily="34" charset="0"/>
              </a:rPr>
              <a:t>ohesion)</a:t>
            </a:r>
            <a:r>
              <a:rPr kumimoji="0" lang="en-GB" sz="3208" b="1" i="0" u="none" strike="noStrike" kern="1200" cap="none" spc="0" normalizeH="0" baseline="0" noProof="0" dirty="0">
                <a:ln w="1905"/>
                <a:solidFill>
                  <a:srgbClr val="4F81BD">
                    <a:lumMod val="75000"/>
                  </a:srgbClr>
                </a:solidFill>
                <a:effectLst>
                  <a:innerShdw blurRad="69850" dist="43180" dir="5400000">
                    <a:srgbClr val="000000">
                      <a:alpha val="65000"/>
                    </a:srgbClr>
                  </a:innerShdw>
                </a:effectLst>
                <a:uLnTx/>
                <a:uFillTx/>
                <a:latin typeface="Calibri"/>
                <a:ea typeface="+mn-ea"/>
                <a:cs typeface="Calibri" pitchFamily="34" charset="0"/>
              </a:rPr>
              <a:t> </a:t>
            </a:r>
          </a:p>
          <a:p>
            <a:pPr marL="0" marR="0" lvl="0" indent="0" algn="l" defTabSz="451176"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w="1905"/>
              <a:solidFill>
                <a:prstClr val="black"/>
              </a:solidFill>
              <a:effectLst>
                <a:innerShdw blurRad="69850" dist="43180" dir="5400000">
                  <a:srgbClr val="000000">
                    <a:alpha val="65000"/>
                  </a:srgbClr>
                </a:innerShdw>
              </a:effectLst>
              <a:uLnTx/>
              <a:uFillTx/>
              <a:latin typeface="Calibri"/>
              <a:ea typeface="+mn-ea"/>
              <a:cs typeface="Calibri" pitchFamily="34" charset="0"/>
            </a:endParaRPr>
          </a:p>
          <a:p>
            <a:pPr defTabSz="457200" eaLnBrk="0" fontAlgn="base" hangingPunct="0">
              <a:spcBef>
                <a:spcPct val="0"/>
              </a:spcBef>
              <a:spcAft>
                <a:spcPct val="0"/>
              </a:spcAft>
              <a:defRPr/>
            </a:pPr>
            <a:r>
              <a:rPr lang="en-GB" sz="2400" b="1" dirty="0">
                <a:ln w="1905"/>
                <a:solidFill>
                  <a:prstClr val="black"/>
                </a:solidFill>
                <a:effectLst>
                  <a:innerShdw blurRad="69850" dist="43180" dir="5400000">
                    <a:srgbClr val="000000">
                      <a:alpha val="65000"/>
                    </a:srgbClr>
                  </a:innerShdw>
                </a:effectLst>
                <a:cs typeface="Calibri" pitchFamily="34" charset="0"/>
              </a:rPr>
              <a:t>Making the Case:</a:t>
            </a:r>
            <a:endParaRPr lang="en-GB" sz="2400" b="1" dirty="0">
              <a:solidFill>
                <a:prstClr val="black"/>
              </a:solidFill>
              <a:cs typeface="Arial" charset="0"/>
            </a:endParaRPr>
          </a:p>
          <a:p>
            <a:pPr lvl="0" defTabSz="457200" eaLnBrk="0" fontAlgn="base" hangingPunct="0">
              <a:spcBef>
                <a:spcPct val="0"/>
              </a:spcBef>
              <a:spcAft>
                <a:spcPct val="0"/>
              </a:spcAf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charset="0"/>
            </a:endParaRPr>
          </a:p>
          <a:p>
            <a:pPr marL="343535" marR="0" lvl="0" indent="-343535" algn="l" defTabSz="458389" rtl="0" eaLnBrk="1" fontAlgn="auto" latinLnBrk="0" hangingPunct="1">
              <a:lnSpc>
                <a:spcPct val="80000"/>
              </a:lnSpc>
              <a:spcBef>
                <a:spcPts val="0"/>
              </a:spcBef>
              <a:spcAft>
                <a:spcPts val="0"/>
              </a:spcAft>
              <a:buClrTx/>
              <a:buSzTx/>
              <a:buFontTx/>
              <a:buNone/>
              <a:tabLst/>
              <a:defRPr/>
            </a:pPr>
            <a:r>
              <a:rPr kumimoji="0" lang="en-US" altLang="en-US" sz="1805" b="1"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The Legal Case </a:t>
            </a:r>
            <a:r>
              <a:rPr kumimoji="0" lang="en-US" altLang="en-US" sz="1805" b="0"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 The Equality Act 2010 is an opportunity rather than a threat. The consequences of failing to deliver as required include unlimited fines, severe reputational damage, poor staffing and community relations, etc.;</a:t>
            </a:r>
            <a:endParaRPr lang="en-US" altLang="en-US" sz="1805" b="0" i="0" u="none" strike="noStrike" kern="1200" cap="none" spc="0" normalizeH="0" baseline="0" noProof="0" dirty="0">
              <a:ln>
                <a:noFill/>
              </a:ln>
              <a:solidFill>
                <a:prstClr val="black"/>
              </a:solidFill>
              <a:effectLst/>
              <a:uLnTx/>
              <a:uFillTx/>
              <a:latin typeface="Calibri"/>
              <a:ea typeface="Calibri"/>
              <a:cs typeface="Calibri" panose="020F0502020204030204" pitchFamily="34" charset="0"/>
            </a:endParaRPr>
          </a:p>
          <a:p>
            <a:pPr marL="343535" marR="0" lvl="0" indent="-343535" algn="l" defTabSz="458389" rtl="0" eaLnBrk="1" fontAlgn="auto" latinLnBrk="0" hangingPunct="1">
              <a:lnSpc>
                <a:spcPct val="80000"/>
              </a:lnSpc>
              <a:spcBef>
                <a:spcPts val="0"/>
              </a:spcBef>
              <a:spcAft>
                <a:spcPts val="0"/>
              </a:spcAft>
              <a:buClrTx/>
              <a:buSzTx/>
              <a:buFontTx/>
              <a:buNone/>
              <a:tabLst/>
              <a:defRPr/>
            </a:pPr>
            <a:endParaRPr lang="en-US" altLang="en-US" sz="1805" b="0" i="0" u="none" strike="noStrike" kern="1200" cap="none" spc="0" normalizeH="0" baseline="0" noProof="0" dirty="0">
              <a:ln>
                <a:noFill/>
              </a:ln>
              <a:solidFill>
                <a:prstClr val="black"/>
              </a:solidFill>
              <a:effectLst/>
              <a:uLnTx/>
              <a:uFillTx/>
              <a:latin typeface="Calibri"/>
              <a:ea typeface="Calibri"/>
              <a:cs typeface="Calibri" panose="020F0502020204030204" pitchFamily="34" charset="0"/>
            </a:endParaRPr>
          </a:p>
          <a:p>
            <a:pPr marL="343535" marR="0" lvl="0" indent="-343535" algn="l" defTabSz="458389" rtl="0" eaLnBrk="1" fontAlgn="auto" latinLnBrk="0" hangingPunct="1">
              <a:lnSpc>
                <a:spcPct val="80000"/>
              </a:lnSpc>
              <a:spcBef>
                <a:spcPts val="0"/>
              </a:spcBef>
              <a:spcAft>
                <a:spcPts val="0"/>
              </a:spcAft>
              <a:buClrTx/>
              <a:buSzTx/>
              <a:buFontTx/>
              <a:buNone/>
              <a:tabLst/>
              <a:defRPr/>
            </a:pPr>
            <a:r>
              <a:rPr kumimoji="0" lang="en-US" altLang="en-US" sz="1805" b="1"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CoP/LP Policing Values Case</a:t>
            </a:r>
            <a:r>
              <a:rPr kumimoji="0" lang="en-US" altLang="en-US" sz="1805" b="0"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 – Transparency, Impartiality, Integrity, and Competent Public Service  – we cannot be competent without being truly inclusive</a:t>
            </a:r>
            <a:endParaRPr lang="en-US" altLang="en-US" sz="1805" b="0" i="0" u="none" strike="noStrike" kern="1200" cap="none" spc="0" normalizeH="0" baseline="0" noProof="0" dirty="0">
              <a:ln>
                <a:noFill/>
              </a:ln>
              <a:solidFill>
                <a:prstClr val="black"/>
              </a:solidFill>
              <a:effectLst/>
              <a:uLnTx/>
              <a:uFillTx/>
              <a:latin typeface="Calibri"/>
              <a:ea typeface="Calibri"/>
              <a:cs typeface="Calibri" panose="020F0502020204030204" pitchFamily="34" charset="0"/>
            </a:endParaRPr>
          </a:p>
          <a:p>
            <a:pPr marL="0" marR="0" lvl="0" indent="0" algn="l" defTabSz="458389" rtl="0" eaLnBrk="1" fontAlgn="auto" latinLnBrk="0" hangingPunct="1">
              <a:lnSpc>
                <a:spcPct val="80000"/>
              </a:lnSpc>
              <a:spcBef>
                <a:spcPts val="0"/>
              </a:spcBef>
              <a:spcAft>
                <a:spcPts val="0"/>
              </a:spcAft>
              <a:buClrTx/>
              <a:buSzTx/>
              <a:buFontTx/>
              <a:buNone/>
              <a:tabLst/>
              <a:defRPr/>
            </a:pPr>
            <a:endParaRPr kumimoji="0" lang="en-US" altLang="en-US" sz="1805" b="0" i="0" u="none" strike="noStrike" kern="1200" cap="none" spc="0" normalizeH="0" baseline="0" noProof="0" dirty="0">
              <a:ln>
                <a:noFill/>
              </a:ln>
              <a:solidFill>
                <a:prstClr val="black"/>
              </a:solidFill>
              <a:effectLst/>
              <a:uLnTx/>
              <a:uFillTx/>
              <a:latin typeface="Calibri"/>
              <a:ea typeface="+mn-ea"/>
              <a:cs typeface="Calibri" panose="020F0502020204030204" pitchFamily="34" charset="0"/>
            </a:endParaRPr>
          </a:p>
          <a:p>
            <a:pPr marL="343535" marR="0" lvl="0" indent="-343535" algn="l" defTabSz="458389" rtl="0" eaLnBrk="1" fontAlgn="auto" latinLnBrk="0" hangingPunct="1">
              <a:lnSpc>
                <a:spcPct val="80000"/>
              </a:lnSpc>
              <a:spcBef>
                <a:spcPts val="0"/>
              </a:spcBef>
              <a:spcAft>
                <a:spcPts val="0"/>
              </a:spcAft>
              <a:buClrTx/>
              <a:buSzTx/>
              <a:buFontTx/>
              <a:buNone/>
              <a:tabLst/>
              <a:defRPr/>
            </a:pPr>
            <a:r>
              <a:rPr kumimoji="0" lang="en-US" altLang="en-US" sz="1805" b="1"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The Moral and Ethical Case </a:t>
            </a:r>
            <a:r>
              <a:rPr kumimoji="0" lang="en-US" altLang="en-US" sz="1805" b="0"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 “The police are the public…” and “policing with consent”… Providing inclusive community policing and employment opportunities for diverse applicants is simply the right thing to do;</a:t>
            </a:r>
            <a:endParaRPr lang="en-US" altLang="en-US" sz="1805" b="0" i="0" u="none" strike="noStrike" kern="1200" cap="none" spc="0" normalizeH="0" baseline="0" noProof="0" dirty="0">
              <a:ln>
                <a:noFill/>
              </a:ln>
              <a:solidFill>
                <a:prstClr val="black"/>
              </a:solidFill>
              <a:effectLst/>
              <a:uLnTx/>
              <a:uFillTx/>
              <a:latin typeface="Calibri"/>
              <a:ea typeface="Calibri"/>
              <a:cs typeface="Calibri" panose="020F0502020204030204" pitchFamily="34" charset="0"/>
            </a:endParaRPr>
          </a:p>
          <a:p>
            <a:pPr marL="0" marR="0" lvl="0" indent="0" algn="l" defTabSz="458389" rtl="0" eaLnBrk="1" fontAlgn="auto" latinLnBrk="0" hangingPunct="1">
              <a:lnSpc>
                <a:spcPct val="80000"/>
              </a:lnSpc>
              <a:spcBef>
                <a:spcPts val="0"/>
              </a:spcBef>
              <a:spcAft>
                <a:spcPts val="0"/>
              </a:spcAft>
              <a:buClrTx/>
              <a:buSzTx/>
              <a:buFontTx/>
              <a:buNone/>
              <a:tabLst/>
              <a:defRPr/>
            </a:pPr>
            <a:endParaRPr kumimoji="0" lang="en-US" altLang="en-US" sz="1805" b="0" i="0" u="none" strike="noStrike" kern="1200" cap="none" spc="0" normalizeH="0" baseline="0" noProof="0" dirty="0">
              <a:ln>
                <a:noFill/>
              </a:ln>
              <a:solidFill>
                <a:prstClr val="black"/>
              </a:solidFill>
              <a:effectLst/>
              <a:uLnTx/>
              <a:uFillTx/>
              <a:latin typeface="Calibri"/>
              <a:ea typeface="+mn-ea"/>
              <a:cs typeface="Calibri" panose="020F0502020204030204" pitchFamily="34" charset="0"/>
            </a:endParaRPr>
          </a:p>
          <a:p>
            <a:pPr marL="343535" marR="0" lvl="0" indent="-343535" algn="l" defTabSz="458389" rtl="0" eaLnBrk="1" fontAlgn="auto" latinLnBrk="0" hangingPunct="1">
              <a:lnSpc>
                <a:spcPct val="80000"/>
              </a:lnSpc>
              <a:spcBef>
                <a:spcPts val="0"/>
              </a:spcBef>
              <a:spcAft>
                <a:spcPts val="0"/>
              </a:spcAft>
              <a:buClrTx/>
              <a:buSzTx/>
              <a:buFontTx/>
              <a:buNone/>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Calibri"/>
              </a:rPr>
              <a:t>The Business Case </a:t>
            </a:r>
            <a:r>
              <a:rPr kumimoji="0" lang="en-US" altLang="en-US" b="0" i="0" u="none" strike="noStrike" kern="1200" cap="none" spc="0" normalizeH="0" baseline="0" noProof="0" dirty="0">
                <a:ln>
                  <a:noFill/>
                </a:ln>
                <a:solidFill>
                  <a:prstClr val="black"/>
                </a:solidFill>
                <a:effectLst/>
                <a:uLnTx/>
                <a:uFillTx/>
                <a:latin typeface="Calibri"/>
                <a:ea typeface="+mn-ea"/>
                <a:cs typeface="Calibri"/>
              </a:rPr>
              <a:t>– Attracting and retaining the best possible talent, including that offered by the county’s diverse communities. Ideally, we want to not just employ more </a:t>
            </a:r>
            <a:r>
              <a:rPr lang="en-US" altLang="en-US" dirty="0">
                <a:solidFill>
                  <a:prstClr val="black"/>
                </a:solidFill>
                <a:latin typeface="Calibri"/>
                <a:cs typeface="Calibri"/>
              </a:rPr>
              <a:t>diverse</a:t>
            </a:r>
            <a:r>
              <a:rPr kumimoji="0" lang="en-US" altLang="en-US" b="0" i="0" u="none" strike="noStrike" kern="1200" cap="none" spc="0" normalizeH="0" baseline="0" noProof="0" dirty="0">
                <a:ln>
                  <a:noFill/>
                </a:ln>
                <a:solidFill>
                  <a:prstClr val="black"/>
                </a:solidFill>
                <a:effectLst/>
                <a:uLnTx/>
                <a:uFillTx/>
                <a:latin typeface="Calibri"/>
                <a:ea typeface="+mn-ea"/>
                <a:cs typeface="Calibri"/>
              </a:rPr>
              <a:t> talent, but to make sure they are employed at all ranks, staff grades, and voluntary roles;</a:t>
            </a:r>
            <a:endParaRPr lang="en-US" altLang="en-US" b="0" i="0" u="none" strike="noStrike" kern="1200" cap="none" spc="0" normalizeH="0" baseline="0" noProof="0" dirty="0">
              <a:ln>
                <a:noFill/>
              </a:ln>
              <a:solidFill>
                <a:prstClr val="black"/>
              </a:solidFill>
              <a:effectLst/>
              <a:uLnTx/>
              <a:uFillTx/>
              <a:latin typeface="Calibri"/>
              <a:ea typeface="Calibri"/>
              <a:cs typeface="Calibri"/>
            </a:endParaRPr>
          </a:p>
          <a:p>
            <a:pPr marL="343535" marR="0" lvl="0" indent="-343535" algn="l" defTabSz="458389" rtl="0" eaLnBrk="1" fontAlgn="auto" latinLnBrk="0" hangingPunct="1">
              <a:lnSpc>
                <a:spcPct val="80000"/>
              </a:lnSpc>
              <a:spcBef>
                <a:spcPts val="0"/>
              </a:spcBef>
              <a:spcAft>
                <a:spcPts val="0"/>
              </a:spcAft>
              <a:buClrTx/>
              <a:buSzTx/>
              <a:buFontTx/>
              <a:buNone/>
              <a:tabLst/>
              <a:defRPr/>
            </a:pPr>
            <a:endParaRPr lang="en-US" altLang="en-US" sz="1805" b="0" i="0" u="none" strike="noStrike" kern="1200" cap="none" spc="0" normalizeH="0" baseline="0" noProof="0" dirty="0">
              <a:ln>
                <a:noFill/>
              </a:ln>
              <a:solidFill>
                <a:prstClr val="black"/>
              </a:solidFill>
              <a:effectLst/>
              <a:uLnTx/>
              <a:uFillTx/>
              <a:latin typeface="Calibri"/>
              <a:ea typeface="Calibri"/>
              <a:cs typeface="Calibri" panose="020F0502020204030204" pitchFamily="34" charset="0"/>
            </a:endParaRPr>
          </a:p>
          <a:p>
            <a:pPr marL="343535" marR="0" lvl="0" indent="-343535" algn="l" defTabSz="458389" rtl="0" eaLnBrk="1" fontAlgn="auto" latinLnBrk="0" hangingPunct="1">
              <a:lnSpc>
                <a:spcPct val="80000"/>
              </a:lnSpc>
              <a:spcBef>
                <a:spcPts val="0"/>
              </a:spcBef>
              <a:spcAft>
                <a:spcPts val="0"/>
              </a:spcAft>
              <a:buClrTx/>
              <a:buSzTx/>
              <a:buFontTx/>
              <a:buNone/>
              <a:tabLst/>
              <a:defRPr/>
            </a:pPr>
            <a:r>
              <a:rPr kumimoji="0" lang="en-US" altLang="en-US" sz="1805" b="1"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The Equal Life Chances Case </a:t>
            </a:r>
            <a:r>
              <a:rPr kumimoji="0" lang="en-US" altLang="en-US" sz="1805" b="0" i="0" u="none" strike="noStrike" kern="1200" cap="none" spc="0" normalizeH="0" baseline="0" noProof="0" dirty="0">
                <a:ln>
                  <a:noFill/>
                </a:ln>
                <a:solidFill>
                  <a:prstClr val="black"/>
                </a:solidFill>
                <a:effectLst/>
                <a:uLnTx/>
                <a:uFillTx/>
                <a:latin typeface="Calibri"/>
                <a:ea typeface="+mn-ea"/>
                <a:cs typeface="Calibri" panose="020F0502020204030204" pitchFamily="34" charset="0"/>
              </a:rPr>
              <a:t>– Enabling equal life opportunities for everybody and comparing and reducing inequalities between different groups; such as disabled and non-disabled people, older and younger people, heterosexual and LGBTQ+ people, people of different ethnicities, health or wealth status, etc. The way in which we police can and does affect life chances.</a:t>
            </a:r>
            <a:endParaRPr lang="en-US" altLang="en-US" sz="1805" b="0" i="0" u="none" strike="noStrike" kern="1200" cap="none" spc="0" normalizeH="0" baseline="0" noProof="0" dirty="0">
              <a:ln>
                <a:noFill/>
              </a:ln>
              <a:solidFill>
                <a:prstClr val="black"/>
              </a:solidFill>
              <a:effectLst/>
              <a:uLnTx/>
              <a:uFillTx/>
              <a:latin typeface="Calibri"/>
              <a:ea typeface="Calibri"/>
              <a:cs typeface="Calibri" panose="020F0502020204030204" pitchFamily="34" charset="0"/>
            </a:endParaRPr>
          </a:p>
          <a:p>
            <a:endParaRPr lang="en-GB" sz="1800" b="1" dirty="0">
              <a:solidFill>
                <a:srgbClr val="003057"/>
              </a:solidFill>
              <a:latin typeface="Arial" pitchFamily="34" charset="0"/>
              <a:cs typeface="Arial" pitchFamily="34" charset="0"/>
            </a:endParaRPr>
          </a:p>
        </p:txBody>
      </p:sp>
      <p:pic>
        <p:nvPicPr>
          <p:cNvPr id="1026" name="Picture 2">
            <a:extLst>
              <a:ext uri="{FF2B5EF4-FFF2-40B4-BE49-F238E27FC236}">
                <a16:creationId xmlns:a16="http://schemas.microsoft.com/office/drawing/2014/main" id="{C461A44E-9C35-0E5E-C4BB-5F125BD1CF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94441" y="1652631"/>
            <a:ext cx="879446" cy="4349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366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2DA01-73AA-BED6-166F-CC26C63550D9}"/>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1E32B326-9CAB-05B5-C3ED-A93147862DFB}"/>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2190917D-11D4-EF90-9D2D-795FF8D96DD5}"/>
              </a:ext>
            </a:extLst>
          </p:cNvPr>
          <p:cNvPicPr>
            <a:picLocks noChangeAspect="1"/>
          </p:cNvPicPr>
          <p:nvPr/>
        </p:nvPicPr>
        <p:blipFill>
          <a:blip r:embed="rId3"/>
          <a:stretch>
            <a:fillRect/>
          </a:stretch>
        </p:blipFill>
        <p:spPr>
          <a:xfrm>
            <a:off x="4032806" y="177088"/>
            <a:ext cx="4359025" cy="5845057"/>
          </a:xfrm>
          <a:prstGeom prst="rect">
            <a:avLst/>
          </a:prstGeom>
        </p:spPr>
      </p:pic>
    </p:spTree>
    <p:extLst>
      <p:ext uri="{BB962C8B-B14F-4D97-AF65-F5344CB8AC3E}">
        <p14:creationId xmlns:p14="http://schemas.microsoft.com/office/powerpoint/2010/main" val="694061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BEDB3-E305-37C3-9F34-A3186059FBB2}"/>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1AB176C-C8C9-B4FB-24F4-C743D3869308}"/>
              </a:ext>
            </a:extLst>
          </p:cNvPr>
          <p:cNvSpPr>
            <a:spLocks noGrp="1"/>
          </p:cNvSpPr>
          <p:nvPr>
            <p:ph type="sldNum" sz="quarter" idx="10"/>
          </p:nvPr>
        </p:nvSpPr>
        <p:spPr/>
        <p:txBody>
          <a:bodyPr/>
          <a:lstStyle/>
          <a:p>
            <a:fld id="{4EF85126-1923-4BB8-BB39-FD23E54F5C48}" type="slidenum">
              <a:rPr lang="en-GB" smtClean="0"/>
              <a:pPr/>
              <a:t>8</a:t>
            </a:fld>
            <a:endParaRPr lang="en-GB"/>
          </a:p>
        </p:txBody>
      </p:sp>
      <p:sp>
        <p:nvSpPr>
          <p:cNvPr id="8" name="TextBox 7">
            <a:extLst>
              <a:ext uri="{FF2B5EF4-FFF2-40B4-BE49-F238E27FC236}">
                <a16:creationId xmlns:a16="http://schemas.microsoft.com/office/drawing/2014/main" id="{50CD9F07-15BA-3CA4-1F63-223929E0F860}"/>
              </a:ext>
            </a:extLst>
          </p:cNvPr>
          <p:cNvSpPr txBox="1"/>
          <p:nvPr/>
        </p:nvSpPr>
        <p:spPr>
          <a:xfrm>
            <a:off x="772998" y="593889"/>
            <a:ext cx="8968161" cy="5192896"/>
          </a:xfrm>
          <a:prstGeom prst="rect">
            <a:avLst/>
          </a:prstGeom>
          <a:noFill/>
        </p:spPr>
        <p:txBody>
          <a:bodyPr wrap="square" lIns="91440" tIns="45720" rIns="91440" bIns="45720" rtlCol="0" anchor="t">
            <a:spAutoFit/>
          </a:bodyPr>
          <a:lstStyle/>
          <a:p>
            <a:r>
              <a:rPr lang="en-GB" sz="2400" b="1" dirty="0">
                <a:solidFill>
                  <a:srgbClr val="003057"/>
                </a:solidFill>
                <a:latin typeface="Arial"/>
                <a:cs typeface="Arial"/>
              </a:rPr>
              <a:t>One Leicestershire Values Statement </a:t>
            </a:r>
            <a:endParaRPr lang="en-GB" sz="1800" b="1" dirty="0">
              <a:solidFill>
                <a:srgbClr val="003057"/>
              </a:solidFill>
              <a:latin typeface="Arial"/>
              <a:cs typeface="Arial"/>
            </a:endParaRPr>
          </a:p>
          <a:p>
            <a:endParaRPr lang="en-GB" sz="2400" dirty="0">
              <a:solidFill>
                <a:srgbClr val="003057"/>
              </a:solidFill>
              <a:latin typeface="Arial"/>
              <a:cs typeface="Arial"/>
            </a:endParaRPr>
          </a:p>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“Leicestershire Police enable a professional culture underpinned by respect, integrity and dignity for all. We have pledged to deliver our duty to protect vulnerable people, prevent crime, bring people to justice and deal with those who cause the most harm.</a:t>
            </a:r>
          </a:p>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We will deliver our legal obligations with dedication, commitment and compassion, and strive to become the number one employer of choice for diverse talent, whilst earning the trust, confidence, and consent of the diverse communities that we are privileged to protect and serve.”</a:t>
            </a:r>
            <a:r>
              <a:rPr lang="en-GB" sz="1400" dirty="0">
                <a:effectLst/>
                <a:latin typeface="Calibri" panose="020F0502020204030204" pitchFamily="34" charset="0"/>
                <a:ea typeface="Calibri" panose="020F0502020204030204" pitchFamily="34" charset="0"/>
                <a:cs typeface="Times New Roman" panose="02020603050405020304" pitchFamily="18" charset="0"/>
              </a:rPr>
              <a:t>*</a:t>
            </a:r>
            <a:r>
              <a:rPr lang="en-GB" sz="2400" dirty="0">
                <a:effectLst/>
                <a:latin typeface="Calibri" panose="020F0502020204030204" pitchFamily="34" charset="0"/>
                <a:ea typeface="Calibri" panose="020F0502020204030204" pitchFamily="34" charset="0"/>
                <a:cs typeface="Times New Roman" panose="02020603050405020304" pitchFamily="18" charset="0"/>
              </a:rPr>
              <a:t> – Chief Constable David Sandall</a:t>
            </a:r>
          </a:p>
          <a:p>
            <a:endParaRPr lang="en-GB" dirty="0">
              <a:solidFill>
                <a:srgbClr val="003057"/>
              </a:solidFill>
              <a:latin typeface="Arial"/>
              <a:cs typeface="Arial"/>
            </a:endParaRPr>
          </a:p>
          <a:p>
            <a:r>
              <a:rPr lang="en-GB" sz="1050" dirty="0">
                <a:latin typeface="Arial"/>
                <a:cs typeface="Arial"/>
              </a:rPr>
              <a:t>*Regardless of age, colour, disability, education, ethnicity, gender, marital status, nationality, parental or maternity status, political perspective, religion, belief, sexuality, health status, or socio-economic status.</a:t>
            </a:r>
            <a:endParaRPr lang="en-GB" sz="1800" dirty="0">
              <a:latin typeface="Arial" pitchFamily="34" charset="0"/>
              <a:cs typeface="Arial" pitchFamily="34" charset="0"/>
            </a:endParaRPr>
          </a:p>
        </p:txBody>
      </p:sp>
      <p:pic>
        <p:nvPicPr>
          <p:cNvPr id="1026" name="Picture 2">
            <a:extLst>
              <a:ext uri="{FF2B5EF4-FFF2-40B4-BE49-F238E27FC236}">
                <a16:creationId xmlns:a16="http://schemas.microsoft.com/office/drawing/2014/main" id="{B67008B9-AA46-E3B8-8413-3E72DC46581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87816" y="1314450"/>
            <a:ext cx="855104" cy="422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2470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CC9CC72-7C5E-C9E4-4155-B1FC971465E1}"/>
              </a:ext>
            </a:extLst>
          </p:cNvPr>
          <p:cNvSpPr>
            <a:spLocks noGrp="1"/>
          </p:cNvSpPr>
          <p:nvPr>
            <p:ph type="sldNum" sz="quarter" idx="10"/>
          </p:nvPr>
        </p:nvSpPr>
        <p:spPr/>
        <p:txBody>
          <a:bodyPr/>
          <a:lstStyle/>
          <a:p>
            <a:fld id="{4EF85126-1923-4BB8-BB39-FD23E54F5C48}" type="slidenum">
              <a:rPr lang="en-GB" smtClean="0"/>
              <a:pPr/>
              <a:t>9</a:t>
            </a:fld>
            <a:endParaRPr lang="en-GB" dirty="0"/>
          </a:p>
        </p:txBody>
      </p:sp>
      <p:grpSp>
        <p:nvGrpSpPr>
          <p:cNvPr id="3" name="Group 2">
            <a:extLst>
              <a:ext uri="{FF2B5EF4-FFF2-40B4-BE49-F238E27FC236}">
                <a16:creationId xmlns:a16="http://schemas.microsoft.com/office/drawing/2014/main" id="{49A712D3-7524-2B70-F911-20831FBA8FF8}"/>
              </a:ext>
            </a:extLst>
          </p:cNvPr>
          <p:cNvGrpSpPr/>
          <p:nvPr/>
        </p:nvGrpSpPr>
        <p:grpSpPr>
          <a:xfrm>
            <a:off x="3643936" y="1077602"/>
            <a:ext cx="4110710" cy="4275316"/>
            <a:chOff x="3686645" y="831023"/>
            <a:chExt cx="4110710" cy="4275316"/>
          </a:xfrm>
        </p:grpSpPr>
        <p:sp>
          <p:nvSpPr>
            <p:cNvPr id="4" name="Freeform: Shape 3">
              <a:extLst>
                <a:ext uri="{FF2B5EF4-FFF2-40B4-BE49-F238E27FC236}">
                  <a16:creationId xmlns:a16="http://schemas.microsoft.com/office/drawing/2014/main" id="{B9379C4F-63FE-33B0-F54D-5CD2ABC00F54}"/>
                </a:ext>
              </a:extLst>
            </p:cNvPr>
            <p:cNvSpPr/>
            <p:nvPr/>
          </p:nvSpPr>
          <p:spPr>
            <a:xfrm>
              <a:off x="3686645" y="831023"/>
              <a:ext cx="4110710" cy="4275316"/>
            </a:xfrm>
            <a:custGeom>
              <a:avLst/>
              <a:gdLst>
                <a:gd name="csX0" fmla="*/ 2275840 w 4551680"/>
                <a:gd name="csY0" fmla="*/ 0 h 4551680"/>
                <a:gd name="csX1" fmla="*/ 4440292 w 4551680"/>
                <a:gd name="csY1" fmla="*/ 1572567 h 4551680"/>
                <a:gd name="csX2" fmla="*/ 2275840 w 4551680"/>
                <a:gd name="csY2" fmla="*/ 2275840 h 4551680"/>
                <a:gd name="csX3" fmla="*/ 2275840 w 4551680"/>
                <a:gd name="csY3" fmla="*/ 0 h 4551680"/>
              </a:gdLst>
              <a:ahLst/>
              <a:cxnLst>
                <a:cxn ang="0">
                  <a:pos x="csX0" y="csY0"/>
                </a:cxn>
                <a:cxn ang="0">
                  <a:pos x="csX1" y="csY1"/>
                </a:cxn>
                <a:cxn ang="0">
                  <a:pos x="csX2" y="csY2"/>
                </a:cxn>
                <a:cxn ang="0">
                  <a:pos x="csX3" y="csY3"/>
                </a:cxn>
              </a:cxnLst>
              <a:rect l="l" t="t" r="r" b="b"/>
              <a:pathLst>
                <a:path w="4551680" h="4551680">
                  <a:moveTo>
                    <a:pt x="2275840" y="0"/>
                  </a:moveTo>
                  <a:cubicBezTo>
                    <a:pt x="3261794" y="0"/>
                    <a:pt x="4135616" y="634869"/>
                    <a:pt x="4440292" y="1572567"/>
                  </a:cubicBezTo>
                  <a:lnTo>
                    <a:pt x="2275840" y="2275840"/>
                  </a:lnTo>
                  <a:lnTo>
                    <a:pt x="2275840" y="0"/>
                  </a:lnTo>
                  <a:close/>
                </a:path>
              </a:pathLst>
            </a:custGeom>
            <a:solidFill>
              <a:srgbClr val="E83B5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13288" tIns="760052" rIns="754092" bIns="2895008" numCol="1" spcCol="1270" anchor="ctr" anchorCtr="0">
              <a:noAutofit/>
            </a:bodyPr>
            <a:lstStyle/>
            <a:p>
              <a:pPr marL="0" lvl="0" indent="0" algn="ctr" defTabSz="2800350">
                <a:lnSpc>
                  <a:spcPct val="90000"/>
                </a:lnSpc>
                <a:spcBef>
                  <a:spcPct val="0"/>
                </a:spcBef>
                <a:spcAft>
                  <a:spcPct val="35000"/>
                </a:spcAft>
                <a:buNone/>
              </a:pPr>
              <a:endParaRPr lang="en-GB" sz="6300" kern="1200" dirty="0"/>
            </a:p>
          </p:txBody>
        </p:sp>
        <p:sp>
          <p:nvSpPr>
            <p:cNvPr id="5" name="TextBox 4">
              <a:extLst>
                <a:ext uri="{FF2B5EF4-FFF2-40B4-BE49-F238E27FC236}">
                  <a16:creationId xmlns:a16="http://schemas.microsoft.com/office/drawing/2014/main" id="{B34D0886-95FA-E77C-384B-0161C680C5C2}"/>
                </a:ext>
              </a:extLst>
            </p:cNvPr>
            <p:cNvSpPr txBox="1"/>
            <p:nvPr/>
          </p:nvSpPr>
          <p:spPr>
            <a:xfrm>
              <a:off x="5704286" y="1525604"/>
              <a:ext cx="1730478" cy="923330"/>
            </a:xfrm>
            <a:prstGeom prst="rect">
              <a:avLst/>
            </a:prstGeom>
            <a:noFill/>
          </p:spPr>
          <p:txBody>
            <a:bodyPr wrap="square" rtlCol="0">
              <a:spAutoFit/>
            </a:bodyPr>
            <a:lstStyle/>
            <a:p>
              <a:pPr algn="ctr"/>
              <a:r>
                <a:rPr lang="en-GB" dirty="0"/>
                <a:t>Representation &amp; Workforce Diversity </a:t>
              </a:r>
            </a:p>
          </p:txBody>
        </p:sp>
      </p:grpSp>
      <p:grpSp>
        <p:nvGrpSpPr>
          <p:cNvPr id="6" name="Group 5">
            <a:extLst>
              <a:ext uri="{FF2B5EF4-FFF2-40B4-BE49-F238E27FC236}">
                <a16:creationId xmlns:a16="http://schemas.microsoft.com/office/drawing/2014/main" id="{12BC34AD-9766-CBF3-DB6E-EBAB5AD77DFC}"/>
              </a:ext>
            </a:extLst>
          </p:cNvPr>
          <p:cNvGrpSpPr/>
          <p:nvPr/>
        </p:nvGrpSpPr>
        <p:grpSpPr>
          <a:xfrm>
            <a:off x="3655542" y="1070157"/>
            <a:ext cx="4122316" cy="4275316"/>
            <a:chOff x="3698251" y="823578"/>
            <a:chExt cx="4122316" cy="4275316"/>
          </a:xfrm>
        </p:grpSpPr>
        <p:sp>
          <p:nvSpPr>
            <p:cNvPr id="7" name="Freeform: Shape 6">
              <a:extLst>
                <a:ext uri="{FF2B5EF4-FFF2-40B4-BE49-F238E27FC236}">
                  <a16:creationId xmlns:a16="http://schemas.microsoft.com/office/drawing/2014/main" id="{405457C8-0C50-8E06-9CD9-B0F6200D4CF4}"/>
                </a:ext>
              </a:extLst>
            </p:cNvPr>
            <p:cNvSpPr/>
            <p:nvPr/>
          </p:nvSpPr>
          <p:spPr>
            <a:xfrm>
              <a:off x="3698251" y="823578"/>
              <a:ext cx="4110710" cy="4275316"/>
            </a:xfrm>
            <a:custGeom>
              <a:avLst/>
              <a:gdLst>
                <a:gd name="csX0" fmla="*/ 4440292 w 4551680"/>
                <a:gd name="csY0" fmla="*/ 1572567 h 4551680"/>
                <a:gd name="csX1" fmla="*/ 3613545 w 4551680"/>
                <a:gd name="csY1" fmla="*/ 4117033 h 4551680"/>
                <a:gd name="csX2" fmla="*/ 2275840 w 4551680"/>
                <a:gd name="csY2" fmla="*/ 2275840 h 4551680"/>
                <a:gd name="csX3" fmla="*/ 4440292 w 4551680"/>
                <a:gd name="csY3" fmla="*/ 1572567 h 4551680"/>
              </a:gdLst>
              <a:ahLst/>
              <a:cxnLst>
                <a:cxn ang="0">
                  <a:pos x="csX0" y="csY0"/>
                </a:cxn>
                <a:cxn ang="0">
                  <a:pos x="csX1" y="csY1"/>
                </a:cxn>
                <a:cxn ang="0">
                  <a:pos x="csX2" y="csY2"/>
                </a:cxn>
                <a:cxn ang="0">
                  <a:pos x="csX3" y="csY3"/>
                </a:cxn>
              </a:cxnLst>
              <a:rect l="l" t="t" r="r" b="b"/>
              <a:pathLst>
                <a:path w="4551680" h="4551680">
                  <a:moveTo>
                    <a:pt x="4440292" y="1572567"/>
                  </a:moveTo>
                  <a:cubicBezTo>
                    <a:pt x="4744968" y="2510265"/>
                    <a:pt x="4411198" y="3537504"/>
                    <a:pt x="3613545" y="4117033"/>
                  </a:cubicBezTo>
                  <a:lnTo>
                    <a:pt x="2275840" y="2275840"/>
                  </a:lnTo>
                  <a:lnTo>
                    <a:pt x="4440292" y="1572567"/>
                  </a:lnTo>
                  <a:close/>
                </a:path>
              </a:pathLst>
            </a:custGeom>
            <a:solidFill>
              <a:srgbClr val="33A98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57398" tIns="2141643" rIns="304716" bIns="1431799" numCol="1" spcCol="1270" anchor="ctr" anchorCtr="0">
              <a:noAutofit/>
            </a:bodyPr>
            <a:lstStyle/>
            <a:p>
              <a:pPr marL="0" lvl="0" indent="0" algn="ctr" defTabSz="2889250">
                <a:lnSpc>
                  <a:spcPct val="90000"/>
                </a:lnSpc>
                <a:spcBef>
                  <a:spcPct val="0"/>
                </a:spcBef>
                <a:spcAft>
                  <a:spcPct val="35000"/>
                </a:spcAft>
                <a:buNone/>
              </a:pPr>
              <a:endParaRPr lang="en-GB" sz="6500" kern="1200" dirty="0"/>
            </a:p>
          </p:txBody>
        </p:sp>
        <p:sp>
          <p:nvSpPr>
            <p:cNvPr id="8" name="TextBox 7">
              <a:extLst>
                <a:ext uri="{FF2B5EF4-FFF2-40B4-BE49-F238E27FC236}">
                  <a16:creationId xmlns:a16="http://schemas.microsoft.com/office/drawing/2014/main" id="{9C232664-BBF0-34CB-7EE5-295F98B08414}"/>
                </a:ext>
              </a:extLst>
            </p:cNvPr>
            <p:cNvSpPr txBox="1"/>
            <p:nvPr/>
          </p:nvSpPr>
          <p:spPr>
            <a:xfrm>
              <a:off x="6090089" y="2829134"/>
              <a:ext cx="1730478" cy="923330"/>
            </a:xfrm>
            <a:prstGeom prst="rect">
              <a:avLst/>
            </a:prstGeom>
            <a:noFill/>
          </p:spPr>
          <p:txBody>
            <a:bodyPr wrap="square" rtlCol="0">
              <a:spAutoFit/>
            </a:bodyPr>
            <a:lstStyle/>
            <a:p>
              <a:pPr algn="ctr"/>
              <a:r>
                <a:rPr lang="en-GB" dirty="0"/>
                <a:t>Proportionate Use of Police Powers </a:t>
              </a:r>
            </a:p>
          </p:txBody>
        </p:sp>
      </p:grpSp>
      <p:grpSp>
        <p:nvGrpSpPr>
          <p:cNvPr id="9" name="Group 8">
            <a:extLst>
              <a:ext uri="{FF2B5EF4-FFF2-40B4-BE49-F238E27FC236}">
                <a16:creationId xmlns:a16="http://schemas.microsoft.com/office/drawing/2014/main" id="{3935C69F-13F9-309D-5D8C-B8CFADD6D67A}"/>
              </a:ext>
            </a:extLst>
          </p:cNvPr>
          <p:cNvGrpSpPr/>
          <p:nvPr/>
        </p:nvGrpSpPr>
        <p:grpSpPr>
          <a:xfrm>
            <a:off x="3655542" y="1070157"/>
            <a:ext cx="4110710" cy="4275316"/>
            <a:chOff x="3698251" y="823578"/>
            <a:chExt cx="4110710" cy="4275316"/>
          </a:xfrm>
        </p:grpSpPr>
        <p:sp>
          <p:nvSpPr>
            <p:cNvPr id="10" name="Freeform: Shape 9">
              <a:extLst>
                <a:ext uri="{FF2B5EF4-FFF2-40B4-BE49-F238E27FC236}">
                  <a16:creationId xmlns:a16="http://schemas.microsoft.com/office/drawing/2014/main" id="{181224B5-57D5-7A8C-EF17-1A601DF4A42A}"/>
                </a:ext>
              </a:extLst>
            </p:cNvPr>
            <p:cNvSpPr/>
            <p:nvPr/>
          </p:nvSpPr>
          <p:spPr>
            <a:xfrm>
              <a:off x="3698251" y="823578"/>
              <a:ext cx="4110710" cy="4275316"/>
            </a:xfrm>
            <a:custGeom>
              <a:avLst/>
              <a:gdLst>
                <a:gd name="csX0" fmla="*/ 3613545 w 4551680"/>
                <a:gd name="csY0" fmla="*/ 4117033 h 4551680"/>
                <a:gd name="csX1" fmla="*/ 938135 w 4551680"/>
                <a:gd name="csY1" fmla="*/ 4117033 h 4551680"/>
                <a:gd name="csX2" fmla="*/ 2275840 w 4551680"/>
                <a:gd name="csY2" fmla="*/ 2275840 h 4551680"/>
                <a:gd name="csX3" fmla="*/ 3613545 w 4551680"/>
                <a:gd name="csY3" fmla="*/ 4117033 h 4551680"/>
              </a:gdLst>
              <a:ahLst/>
              <a:cxnLst>
                <a:cxn ang="0">
                  <a:pos x="csX0" y="csY0"/>
                </a:cxn>
                <a:cxn ang="0">
                  <a:pos x="csX1" y="csY1"/>
                </a:cxn>
                <a:cxn ang="0">
                  <a:pos x="csX2" y="csY2"/>
                </a:cxn>
                <a:cxn ang="0">
                  <a:pos x="csX3" y="csY3"/>
                </a:cxn>
              </a:cxnLst>
              <a:rect l="l" t="t" r="r" b="b"/>
              <a:pathLst>
                <a:path w="4551680" h="4551680">
                  <a:moveTo>
                    <a:pt x="3613545" y="4117033"/>
                  </a:moveTo>
                  <a:cubicBezTo>
                    <a:pt x="2815892" y="4696562"/>
                    <a:pt x="1735788" y="4696562"/>
                    <a:pt x="938135" y="4117033"/>
                  </a:cubicBezTo>
                  <a:lnTo>
                    <a:pt x="2275840" y="2275840"/>
                  </a:lnTo>
                  <a:lnTo>
                    <a:pt x="3613545" y="4117033"/>
                  </a:lnTo>
                  <a:close/>
                </a:path>
              </a:pathLst>
            </a:custGeom>
            <a:solidFill>
              <a:srgbClr val="EE721E"/>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36700" tIns="3487420" rIns="1536700" bIns="236220" numCol="1" spcCol="1270" anchor="ctr" anchorCtr="0">
              <a:noAutofit/>
            </a:bodyPr>
            <a:lstStyle/>
            <a:p>
              <a:pPr marL="0" lvl="0" indent="0" algn="ctr" defTabSz="2578100">
                <a:lnSpc>
                  <a:spcPct val="90000"/>
                </a:lnSpc>
                <a:spcBef>
                  <a:spcPct val="0"/>
                </a:spcBef>
                <a:spcAft>
                  <a:spcPct val="35000"/>
                </a:spcAft>
                <a:buNone/>
              </a:pPr>
              <a:endParaRPr lang="en-GB" sz="5800" kern="1200" dirty="0"/>
            </a:p>
          </p:txBody>
        </p:sp>
        <p:sp>
          <p:nvSpPr>
            <p:cNvPr id="11" name="TextBox 10">
              <a:extLst>
                <a:ext uri="{FF2B5EF4-FFF2-40B4-BE49-F238E27FC236}">
                  <a16:creationId xmlns:a16="http://schemas.microsoft.com/office/drawing/2014/main" id="{F158B489-747F-1D2D-9FE7-467C340FA108}"/>
                </a:ext>
              </a:extLst>
            </p:cNvPr>
            <p:cNvSpPr txBox="1"/>
            <p:nvPr/>
          </p:nvSpPr>
          <p:spPr>
            <a:xfrm>
              <a:off x="4876618" y="3759909"/>
              <a:ext cx="1730478" cy="1200329"/>
            </a:xfrm>
            <a:prstGeom prst="rect">
              <a:avLst/>
            </a:prstGeom>
            <a:noFill/>
          </p:spPr>
          <p:txBody>
            <a:bodyPr wrap="square" rtlCol="0">
              <a:spAutoFit/>
            </a:bodyPr>
            <a:lstStyle/>
            <a:p>
              <a:pPr algn="ctr"/>
              <a:r>
                <a:rPr lang="en-GB" dirty="0"/>
                <a:t>Community Confidence &amp; Victim Satisfaction </a:t>
              </a:r>
            </a:p>
          </p:txBody>
        </p:sp>
      </p:grpSp>
      <p:grpSp>
        <p:nvGrpSpPr>
          <p:cNvPr id="12" name="Group 11">
            <a:extLst>
              <a:ext uri="{FF2B5EF4-FFF2-40B4-BE49-F238E27FC236}">
                <a16:creationId xmlns:a16="http://schemas.microsoft.com/office/drawing/2014/main" id="{81BDA7C8-559E-981C-F23F-ECB1C85E2789}"/>
              </a:ext>
            </a:extLst>
          </p:cNvPr>
          <p:cNvGrpSpPr/>
          <p:nvPr/>
        </p:nvGrpSpPr>
        <p:grpSpPr>
          <a:xfrm>
            <a:off x="3655542" y="1070157"/>
            <a:ext cx="4110710" cy="4275316"/>
            <a:chOff x="3698251" y="823578"/>
            <a:chExt cx="4110710" cy="4275316"/>
          </a:xfrm>
        </p:grpSpPr>
        <p:sp>
          <p:nvSpPr>
            <p:cNvPr id="13" name="Freeform: Shape 12">
              <a:extLst>
                <a:ext uri="{FF2B5EF4-FFF2-40B4-BE49-F238E27FC236}">
                  <a16:creationId xmlns:a16="http://schemas.microsoft.com/office/drawing/2014/main" id="{9D7F0AF4-A636-65FC-4C01-F82BF670CA00}"/>
                </a:ext>
              </a:extLst>
            </p:cNvPr>
            <p:cNvSpPr/>
            <p:nvPr/>
          </p:nvSpPr>
          <p:spPr>
            <a:xfrm>
              <a:off x="3698251" y="823578"/>
              <a:ext cx="4110710" cy="4275316"/>
            </a:xfrm>
            <a:custGeom>
              <a:avLst/>
              <a:gdLst>
                <a:gd name="csX0" fmla="*/ 938135 w 4551680"/>
                <a:gd name="csY0" fmla="*/ 4117033 h 4551680"/>
                <a:gd name="csX1" fmla="*/ 111388 w 4551680"/>
                <a:gd name="csY1" fmla="*/ 1572567 h 4551680"/>
                <a:gd name="csX2" fmla="*/ 2275840 w 4551680"/>
                <a:gd name="csY2" fmla="*/ 2275840 h 4551680"/>
                <a:gd name="csX3" fmla="*/ 938135 w 4551680"/>
                <a:gd name="csY3" fmla="*/ 4117033 h 4551680"/>
              </a:gdLst>
              <a:ahLst/>
              <a:cxnLst>
                <a:cxn ang="0">
                  <a:pos x="csX0" y="csY0"/>
                </a:cxn>
                <a:cxn ang="0">
                  <a:pos x="csX1" y="csY1"/>
                </a:cxn>
                <a:cxn ang="0">
                  <a:pos x="csX2" y="csY2"/>
                </a:cxn>
                <a:cxn ang="0">
                  <a:pos x="csX3" y="csY3"/>
                </a:cxn>
              </a:cxnLst>
              <a:rect l="l" t="t" r="r" b="b"/>
              <a:pathLst>
                <a:path w="4551680" h="4551680">
                  <a:moveTo>
                    <a:pt x="938135" y="4117033"/>
                  </a:moveTo>
                  <a:cubicBezTo>
                    <a:pt x="140482" y="3537504"/>
                    <a:pt x="-193289" y="2510264"/>
                    <a:pt x="111388" y="1572567"/>
                  </a:cubicBezTo>
                  <a:lnTo>
                    <a:pt x="2275840" y="2275840"/>
                  </a:lnTo>
                  <a:lnTo>
                    <a:pt x="938135" y="4117033"/>
                  </a:lnTo>
                  <a:close/>
                </a:path>
              </a:pathLst>
            </a:custGeom>
            <a:solidFill>
              <a:srgbClr val="2586C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9297" tIns="2141643" rIns="3062817" bIns="1431799" numCol="1" spcCol="1270" anchor="ctr" anchorCtr="0">
              <a:noAutofit/>
            </a:bodyPr>
            <a:lstStyle/>
            <a:p>
              <a:pPr marL="0" lvl="0" indent="0" algn="ctr" defTabSz="2889250">
                <a:lnSpc>
                  <a:spcPct val="90000"/>
                </a:lnSpc>
                <a:spcBef>
                  <a:spcPct val="0"/>
                </a:spcBef>
                <a:spcAft>
                  <a:spcPct val="35000"/>
                </a:spcAft>
                <a:buNone/>
              </a:pPr>
              <a:endParaRPr lang="en-GB" sz="6500" kern="1200" dirty="0"/>
            </a:p>
          </p:txBody>
        </p:sp>
        <p:sp>
          <p:nvSpPr>
            <p:cNvPr id="14" name="TextBox 13">
              <a:extLst>
                <a:ext uri="{FF2B5EF4-FFF2-40B4-BE49-F238E27FC236}">
                  <a16:creationId xmlns:a16="http://schemas.microsoft.com/office/drawing/2014/main" id="{CB29EDDC-30F7-7E05-7F84-4A0E184D56EB}"/>
                </a:ext>
              </a:extLst>
            </p:cNvPr>
            <p:cNvSpPr txBox="1"/>
            <p:nvPr/>
          </p:nvSpPr>
          <p:spPr>
            <a:xfrm>
              <a:off x="3756405" y="2805600"/>
              <a:ext cx="1730478" cy="923330"/>
            </a:xfrm>
            <a:prstGeom prst="rect">
              <a:avLst/>
            </a:prstGeom>
            <a:noFill/>
          </p:spPr>
          <p:txBody>
            <a:bodyPr wrap="square" rtlCol="0">
              <a:spAutoFit/>
            </a:bodyPr>
            <a:lstStyle/>
            <a:p>
              <a:pPr algn="ctr"/>
              <a:r>
                <a:rPr lang="en-GB" dirty="0"/>
                <a:t>Inclusive Culture &amp; Leadership </a:t>
              </a:r>
            </a:p>
          </p:txBody>
        </p:sp>
      </p:grpSp>
      <p:grpSp>
        <p:nvGrpSpPr>
          <p:cNvPr id="15" name="Group 14">
            <a:extLst>
              <a:ext uri="{FF2B5EF4-FFF2-40B4-BE49-F238E27FC236}">
                <a16:creationId xmlns:a16="http://schemas.microsoft.com/office/drawing/2014/main" id="{74D4C4E5-86A8-CEDB-D59A-D8DE24A5C73F}"/>
              </a:ext>
            </a:extLst>
          </p:cNvPr>
          <p:cNvGrpSpPr/>
          <p:nvPr/>
        </p:nvGrpSpPr>
        <p:grpSpPr>
          <a:xfrm>
            <a:off x="3680221" y="1065170"/>
            <a:ext cx="4110710" cy="4275316"/>
            <a:chOff x="3686502" y="818591"/>
            <a:chExt cx="4110710" cy="4275316"/>
          </a:xfrm>
        </p:grpSpPr>
        <p:sp>
          <p:nvSpPr>
            <p:cNvPr id="16" name="Freeform: Shape 15">
              <a:extLst>
                <a:ext uri="{FF2B5EF4-FFF2-40B4-BE49-F238E27FC236}">
                  <a16:creationId xmlns:a16="http://schemas.microsoft.com/office/drawing/2014/main" id="{09B1A3AF-40DC-ADD2-2259-62FE58E453E4}"/>
                </a:ext>
              </a:extLst>
            </p:cNvPr>
            <p:cNvSpPr/>
            <p:nvPr/>
          </p:nvSpPr>
          <p:spPr>
            <a:xfrm>
              <a:off x="3686502" y="818591"/>
              <a:ext cx="4110710" cy="4275316"/>
            </a:xfrm>
            <a:custGeom>
              <a:avLst/>
              <a:gdLst>
                <a:gd name="csX0" fmla="*/ 111388 w 4551680"/>
                <a:gd name="csY0" fmla="*/ 1572567 h 4551680"/>
                <a:gd name="csX1" fmla="*/ 2275840 w 4551680"/>
                <a:gd name="csY1" fmla="*/ 0 h 4551680"/>
                <a:gd name="csX2" fmla="*/ 2275840 w 4551680"/>
                <a:gd name="csY2" fmla="*/ 2275840 h 4551680"/>
                <a:gd name="csX3" fmla="*/ 111388 w 4551680"/>
                <a:gd name="csY3" fmla="*/ 1572567 h 4551680"/>
              </a:gdLst>
              <a:ahLst/>
              <a:cxnLst>
                <a:cxn ang="0">
                  <a:pos x="csX0" y="csY0"/>
                </a:cxn>
                <a:cxn ang="0">
                  <a:pos x="csX1" y="csY1"/>
                </a:cxn>
                <a:cxn ang="0">
                  <a:pos x="csX2" y="csY2"/>
                </a:cxn>
                <a:cxn ang="0">
                  <a:pos x="csX3" y="csY3"/>
                </a:cxn>
              </a:cxnLst>
              <a:rect l="l" t="t" r="r" b="b"/>
              <a:pathLst>
                <a:path w="4551680" h="4551680">
                  <a:moveTo>
                    <a:pt x="111388" y="1572567"/>
                  </a:moveTo>
                  <a:cubicBezTo>
                    <a:pt x="416064" y="634869"/>
                    <a:pt x="1289887" y="0"/>
                    <a:pt x="2275840" y="0"/>
                  </a:cubicBezTo>
                  <a:lnTo>
                    <a:pt x="2275840" y="2275840"/>
                  </a:lnTo>
                  <a:lnTo>
                    <a:pt x="111388" y="1572567"/>
                  </a:lnTo>
                  <a:close/>
                </a:path>
              </a:pathLst>
            </a:custGeom>
            <a:solidFill>
              <a:srgbClr val="9D197E"/>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43797" tIns="773599" rIns="2423583" bIns="2881461" numCol="1" spcCol="1270" anchor="ctr" anchorCtr="0">
              <a:noAutofit/>
            </a:bodyPr>
            <a:lstStyle/>
            <a:p>
              <a:pPr marL="0" lvl="0" indent="0" algn="ctr" defTabSz="2800350">
                <a:lnSpc>
                  <a:spcPct val="90000"/>
                </a:lnSpc>
                <a:spcBef>
                  <a:spcPct val="0"/>
                </a:spcBef>
                <a:spcAft>
                  <a:spcPct val="35000"/>
                </a:spcAft>
                <a:buNone/>
              </a:pPr>
              <a:endParaRPr lang="en-GB" sz="6300" kern="1200" dirty="0"/>
            </a:p>
          </p:txBody>
        </p:sp>
        <p:sp>
          <p:nvSpPr>
            <p:cNvPr id="17" name="TextBox 16">
              <a:extLst>
                <a:ext uri="{FF2B5EF4-FFF2-40B4-BE49-F238E27FC236}">
                  <a16:creationId xmlns:a16="http://schemas.microsoft.com/office/drawing/2014/main" id="{BA8C2D11-AFF3-F3D0-A93E-F7F2221684AF}"/>
                </a:ext>
              </a:extLst>
            </p:cNvPr>
            <p:cNvSpPr txBox="1"/>
            <p:nvPr/>
          </p:nvSpPr>
          <p:spPr>
            <a:xfrm>
              <a:off x="4066768" y="1527118"/>
              <a:ext cx="1730478" cy="646331"/>
            </a:xfrm>
            <a:prstGeom prst="rect">
              <a:avLst/>
            </a:prstGeom>
            <a:noFill/>
          </p:spPr>
          <p:txBody>
            <a:bodyPr wrap="square" rtlCol="0">
              <a:spAutoFit/>
            </a:bodyPr>
            <a:lstStyle/>
            <a:p>
              <a:pPr algn="ctr"/>
              <a:r>
                <a:rPr lang="en-GB" dirty="0"/>
                <a:t>Leadership &amp; Accountability </a:t>
              </a:r>
            </a:p>
          </p:txBody>
        </p:sp>
      </p:grpSp>
      <p:sp>
        <p:nvSpPr>
          <p:cNvPr id="18" name="Circle: Hollow 17">
            <a:extLst>
              <a:ext uri="{FF2B5EF4-FFF2-40B4-BE49-F238E27FC236}">
                <a16:creationId xmlns:a16="http://schemas.microsoft.com/office/drawing/2014/main" id="{3277B4F9-B7D9-D23A-23DB-74CFB702F0E4}"/>
              </a:ext>
            </a:extLst>
          </p:cNvPr>
          <p:cNvSpPr/>
          <p:nvPr/>
        </p:nvSpPr>
        <p:spPr>
          <a:xfrm>
            <a:off x="3327811" y="789778"/>
            <a:ext cx="4784651" cy="4868774"/>
          </a:xfrm>
          <a:prstGeom prst="donut">
            <a:avLst>
              <a:gd name="adj" fmla="val 1441"/>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nvGrpSpPr>
          <p:cNvPr id="19" name="Group 18">
            <a:extLst>
              <a:ext uri="{FF2B5EF4-FFF2-40B4-BE49-F238E27FC236}">
                <a16:creationId xmlns:a16="http://schemas.microsoft.com/office/drawing/2014/main" id="{14F768DD-4A44-4208-29AD-186BDBFD753C}"/>
              </a:ext>
            </a:extLst>
          </p:cNvPr>
          <p:cNvGrpSpPr/>
          <p:nvPr/>
        </p:nvGrpSpPr>
        <p:grpSpPr>
          <a:xfrm>
            <a:off x="7038459" y="832311"/>
            <a:ext cx="709639" cy="751638"/>
            <a:chOff x="565151" y="2001551"/>
            <a:chExt cx="885440" cy="785472"/>
          </a:xfrm>
        </p:grpSpPr>
        <p:sp>
          <p:nvSpPr>
            <p:cNvPr id="20" name="Flowchart: Connector 19">
              <a:extLst>
                <a:ext uri="{FF2B5EF4-FFF2-40B4-BE49-F238E27FC236}">
                  <a16:creationId xmlns:a16="http://schemas.microsoft.com/office/drawing/2014/main" id="{355ED5B9-5027-8374-FA5F-3C03EE806B93}"/>
                </a:ext>
              </a:extLst>
            </p:cNvPr>
            <p:cNvSpPr/>
            <p:nvPr/>
          </p:nvSpPr>
          <p:spPr>
            <a:xfrm>
              <a:off x="565151" y="2001551"/>
              <a:ext cx="885440" cy="785472"/>
            </a:xfrm>
            <a:prstGeom prst="flowChartConnector">
              <a:avLst/>
            </a:prstGeom>
            <a:solidFill>
              <a:srgbClr val="E83B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2DB630AE-47DF-393F-6404-3B4A983EB1BC}"/>
                </a:ext>
              </a:extLst>
            </p:cNvPr>
            <p:cNvPicPr>
              <a:picLocks noChangeAspect="1"/>
            </p:cNvPicPr>
            <p:nvPr/>
          </p:nvPicPr>
          <p:blipFill>
            <a:blip r:embed="rId3"/>
            <a:srcRect l="4242" t="4188" r="68936" b="60815"/>
            <a:stretch>
              <a:fillRect/>
            </a:stretch>
          </p:blipFill>
          <p:spPr>
            <a:xfrm>
              <a:off x="601741" y="2040757"/>
              <a:ext cx="813585" cy="707710"/>
            </a:xfrm>
            <a:prstGeom prst="flowChartConnector">
              <a:avLst/>
            </a:prstGeom>
          </p:spPr>
        </p:pic>
      </p:grpSp>
      <p:grpSp>
        <p:nvGrpSpPr>
          <p:cNvPr id="22" name="Group 21">
            <a:extLst>
              <a:ext uri="{FF2B5EF4-FFF2-40B4-BE49-F238E27FC236}">
                <a16:creationId xmlns:a16="http://schemas.microsoft.com/office/drawing/2014/main" id="{1EC9F2F4-B53D-AED0-7895-907256001660}"/>
              </a:ext>
            </a:extLst>
          </p:cNvPr>
          <p:cNvGrpSpPr/>
          <p:nvPr/>
        </p:nvGrpSpPr>
        <p:grpSpPr>
          <a:xfrm>
            <a:off x="7836012" y="3364037"/>
            <a:ext cx="732851" cy="751638"/>
            <a:chOff x="3502761" y="362273"/>
            <a:chExt cx="1215851" cy="983927"/>
          </a:xfrm>
        </p:grpSpPr>
        <p:sp>
          <p:nvSpPr>
            <p:cNvPr id="23" name="Flowchart: Connector 22">
              <a:extLst>
                <a:ext uri="{FF2B5EF4-FFF2-40B4-BE49-F238E27FC236}">
                  <a16:creationId xmlns:a16="http://schemas.microsoft.com/office/drawing/2014/main" id="{6A170E26-E9A9-157A-85BB-FF566664143F}"/>
                </a:ext>
              </a:extLst>
            </p:cNvPr>
            <p:cNvSpPr/>
            <p:nvPr/>
          </p:nvSpPr>
          <p:spPr>
            <a:xfrm>
              <a:off x="3502761" y="362273"/>
              <a:ext cx="1215851" cy="983927"/>
            </a:xfrm>
            <a:prstGeom prst="flowChartConnector">
              <a:avLst/>
            </a:prstGeom>
            <a:solidFill>
              <a:srgbClr val="33A986"/>
            </a:solidFill>
            <a:ln>
              <a:solidFill>
                <a:srgbClr val="33A98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4" name="Picture 23">
              <a:extLst>
                <a:ext uri="{FF2B5EF4-FFF2-40B4-BE49-F238E27FC236}">
                  <a16:creationId xmlns:a16="http://schemas.microsoft.com/office/drawing/2014/main" id="{C6073AF6-3DD2-D080-50C2-D48047C973E7}"/>
                </a:ext>
              </a:extLst>
            </p:cNvPr>
            <p:cNvPicPr>
              <a:picLocks noChangeAspect="1"/>
            </p:cNvPicPr>
            <p:nvPr/>
          </p:nvPicPr>
          <p:blipFill>
            <a:blip r:embed="rId3"/>
            <a:srcRect l="33289" t="3419" r="38174" b="62036"/>
            <a:stretch>
              <a:fillRect/>
            </a:stretch>
          </p:blipFill>
          <p:spPr>
            <a:xfrm>
              <a:off x="3546471" y="402384"/>
              <a:ext cx="1129478" cy="911508"/>
            </a:xfrm>
            <a:prstGeom prst="flowChartConnector">
              <a:avLst/>
            </a:prstGeom>
          </p:spPr>
        </p:pic>
      </p:grpSp>
      <p:sp>
        <p:nvSpPr>
          <p:cNvPr id="25" name="Rectangle 24">
            <a:extLst>
              <a:ext uri="{FF2B5EF4-FFF2-40B4-BE49-F238E27FC236}">
                <a16:creationId xmlns:a16="http://schemas.microsoft.com/office/drawing/2014/main" id="{3F7451CB-D38B-06BF-775A-57278FBB4CE8}"/>
              </a:ext>
            </a:extLst>
          </p:cNvPr>
          <p:cNvSpPr/>
          <p:nvPr/>
        </p:nvSpPr>
        <p:spPr>
          <a:xfrm>
            <a:off x="8480979" y="793487"/>
            <a:ext cx="2705721" cy="1470092"/>
          </a:xfrm>
          <a:prstGeom prst="rect">
            <a:avLst/>
          </a:prstGeom>
          <a:noFill/>
          <a:ln w="38100">
            <a:solidFill>
              <a:srgbClr val="E83B5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F096D39E-7D81-10FA-2A6E-D3A84DAC2DB9}"/>
              </a:ext>
            </a:extLst>
          </p:cNvPr>
          <p:cNvSpPr/>
          <p:nvPr/>
        </p:nvSpPr>
        <p:spPr>
          <a:xfrm>
            <a:off x="8973834" y="2885954"/>
            <a:ext cx="2705721" cy="1680040"/>
          </a:xfrm>
          <a:prstGeom prst="rect">
            <a:avLst/>
          </a:prstGeom>
          <a:noFill/>
          <a:ln w="38100">
            <a:solidFill>
              <a:srgbClr val="33A98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FE219B14-6957-0D15-D819-A484689F18AF}"/>
              </a:ext>
            </a:extLst>
          </p:cNvPr>
          <p:cNvCxnSpPr>
            <a:cxnSpLocks/>
            <a:stCxn id="21" idx="6"/>
            <a:endCxn id="25" idx="1"/>
          </p:cNvCxnSpPr>
          <p:nvPr/>
        </p:nvCxnSpPr>
        <p:spPr>
          <a:xfrm>
            <a:off x="7719835" y="1208441"/>
            <a:ext cx="761144" cy="320092"/>
          </a:xfrm>
          <a:prstGeom prst="line">
            <a:avLst/>
          </a:prstGeom>
          <a:ln w="12700">
            <a:solidFill>
              <a:srgbClr val="E83B52"/>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9063F8A8-721C-959C-CD5F-02759404CACC}"/>
              </a:ext>
            </a:extLst>
          </p:cNvPr>
          <p:cNvCxnSpPr>
            <a:stCxn id="24" idx="6"/>
          </p:cNvCxnSpPr>
          <p:nvPr/>
        </p:nvCxnSpPr>
        <p:spPr>
          <a:xfrm flipV="1">
            <a:off x="8543148" y="3163417"/>
            <a:ext cx="420918" cy="579419"/>
          </a:xfrm>
          <a:prstGeom prst="line">
            <a:avLst/>
          </a:prstGeom>
          <a:ln>
            <a:solidFill>
              <a:srgbClr val="33A986"/>
            </a:solidFill>
          </a:ln>
        </p:spPr>
        <p:style>
          <a:lnRef idx="2">
            <a:schemeClr val="accent1"/>
          </a:lnRef>
          <a:fillRef idx="0">
            <a:schemeClr val="accent1"/>
          </a:fillRef>
          <a:effectRef idx="1">
            <a:schemeClr val="accent1"/>
          </a:effectRef>
          <a:fontRef idx="minor">
            <a:schemeClr val="tx1"/>
          </a:fontRef>
        </p:style>
      </p:cxnSp>
      <p:sp>
        <p:nvSpPr>
          <p:cNvPr id="29" name="TextBox 28">
            <a:extLst>
              <a:ext uri="{FF2B5EF4-FFF2-40B4-BE49-F238E27FC236}">
                <a16:creationId xmlns:a16="http://schemas.microsoft.com/office/drawing/2014/main" id="{C1786F57-CCA5-C039-CC43-5C6211A2BB43}"/>
              </a:ext>
            </a:extLst>
          </p:cNvPr>
          <p:cNvSpPr txBox="1"/>
          <p:nvPr/>
        </p:nvSpPr>
        <p:spPr>
          <a:xfrm>
            <a:off x="8508682" y="867998"/>
            <a:ext cx="2562868" cy="1569660"/>
          </a:xfrm>
          <a:prstGeom prst="rect">
            <a:avLst/>
          </a:prstGeom>
          <a:noFill/>
        </p:spPr>
        <p:txBody>
          <a:bodyPr wrap="square" rtlCol="0">
            <a:spAutoFit/>
          </a:bodyPr>
          <a:lstStyle/>
          <a:p>
            <a:pPr algn="ctr"/>
            <a:r>
              <a:rPr lang="en-GB" sz="1600" dirty="0"/>
              <a:t>Attract, recruit, progress and retain a skilled workforce that reflects the diversity of Leicester, Leicestershire and Rutland communities</a:t>
            </a:r>
          </a:p>
        </p:txBody>
      </p:sp>
      <p:sp>
        <p:nvSpPr>
          <p:cNvPr id="30" name="TextBox 29">
            <a:extLst>
              <a:ext uri="{FF2B5EF4-FFF2-40B4-BE49-F238E27FC236}">
                <a16:creationId xmlns:a16="http://schemas.microsoft.com/office/drawing/2014/main" id="{72F57A0D-EFC9-F519-18AE-996C2C8F6B5F}"/>
              </a:ext>
            </a:extLst>
          </p:cNvPr>
          <p:cNvSpPr txBox="1"/>
          <p:nvPr/>
        </p:nvSpPr>
        <p:spPr>
          <a:xfrm>
            <a:off x="9045260" y="2962283"/>
            <a:ext cx="2562868" cy="1569660"/>
          </a:xfrm>
          <a:prstGeom prst="rect">
            <a:avLst/>
          </a:prstGeom>
          <a:noFill/>
        </p:spPr>
        <p:txBody>
          <a:bodyPr wrap="square" rtlCol="0">
            <a:spAutoFit/>
          </a:bodyPr>
          <a:lstStyle/>
          <a:p>
            <a:pPr algn="ctr"/>
            <a:r>
              <a:rPr lang="en-GB" sz="1600" dirty="0"/>
              <a:t>Reduce disparities in the use of police powers and criminal justice outcomes while maintaining public safety and strengthening community cohesion</a:t>
            </a:r>
          </a:p>
        </p:txBody>
      </p:sp>
      <p:grpSp>
        <p:nvGrpSpPr>
          <p:cNvPr id="32" name="Group 31">
            <a:extLst>
              <a:ext uri="{FF2B5EF4-FFF2-40B4-BE49-F238E27FC236}">
                <a16:creationId xmlns:a16="http://schemas.microsoft.com/office/drawing/2014/main" id="{0F8D7969-A5D3-F461-2B04-2EE4CAC5D2EF}"/>
              </a:ext>
            </a:extLst>
          </p:cNvPr>
          <p:cNvGrpSpPr/>
          <p:nvPr/>
        </p:nvGrpSpPr>
        <p:grpSpPr>
          <a:xfrm>
            <a:off x="5790296" y="5354397"/>
            <a:ext cx="723547" cy="683046"/>
            <a:chOff x="667844" y="2808756"/>
            <a:chExt cx="1110354" cy="1032994"/>
          </a:xfrm>
        </p:grpSpPr>
        <p:sp>
          <p:nvSpPr>
            <p:cNvPr id="33" name="Flowchart: Connector 32">
              <a:extLst>
                <a:ext uri="{FF2B5EF4-FFF2-40B4-BE49-F238E27FC236}">
                  <a16:creationId xmlns:a16="http://schemas.microsoft.com/office/drawing/2014/main" id="{664A8157-1035-0793-7AB0-2309680CDD50}"/>
                </a:ext>
              </a:extLst>
            </p:cNvPr>
            <p:cNvSpPr/>
            <p:nvPr/>
          </p:nvSpPr>
          <p:spPr>
            <a:xfrm>
              <a:off x="667844" y="2808756"/>
              <a:ext cx="1110354" cy="1032994"/>
            </a:xfrm>
            <a:prstGeom prst="flowChartConnector">
              <a:avLst/>
            </a:prstGeom>
            <a:solidFill>
              <a:srgbClr val="EE721E"/>
            </a:solidFill>
            <a:ln>
              <a:solidFill>
                <a:srgbClr val="EE721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CD31CA7B-FCBD-39ED-48F9-C7F62A01A9A4}"/>
                </a:ext>
              </a:extLst>
            </p:cNvPr>
            <p:cNvPicPr>
              <a:picLocks noChangeAspect="1"/>
            </p:cNvPicPr>
            <p:nvPr/>
          </p:nvPicPr>
          <p:blipFill>
            <a:blip r:embed="rId3"/>
            <a:srcRect l="67537" t="3705" r="7553" b="61130"/>
            <a:stretch>
              <a:fillRect/>
            </a:stretch>
          </p:blipFill>
          <p:spPr>
            <a:xfrm>
              <a:off x="709065" y="2842473"/>
              <a:ext cx="1032359" cy="971550"/>
            </a:xfrm>
            <a:prstGeom prst="flowChartConnector">
              <a:avLst/>
            </a:prstGeom>
          </p:spPr>
        </p:pic>
      </p:grpSp>
      <p:sp>
        <p:nvSpPr>
          <p:cNvPr id="35" name="TextBox 34">
            <a:extLst>
              <a:ext uri="{FF2B5EF4-FFF2-40B4-BE49-F238E27FC236}">
                <a16:creationId xmlns:a16="http://schemas.microsoft.com/office/drawing/2014/main" id="{FACE291D-878E-831D-EC27-E3C64D114425}"/>
              </a:ext>
            </a:extLst>
          </p:cNvPr>
          <p:cNvSpPr txBox="1"/>
          <p:nvPr/>
        </p:nvSpPr>
        <p:spPr>
          <a:xfrm>
            <a:off x="7599196" y="5242004"/>
            <a:ext cx="4108526" cy="830997"/>
          </a:xfrm>
          <a:prstGeom prst="rect">
            <a:avLst/>
          </a:prstGeom>
          <a:noFill/>
        </p:spPr>
        <p:txBody>
          <a:bodyPr wrap="square" rtlCol="0">
            <a:spAutoFit/>
          </a:bodyPr>
          <a:lstStyle/>
          <a:p>
            <a:pPr algn="ctr"/>
            <a:r>
              <a:rPr lang="en-GB" sz="1600" dirty="0"/>
              <a:t>Increase trust, confidence and satisfaction among victims and communities through fair, responsive and inclusive policing</a:t>
            </a:r>
          </a:p>
        </p:txBody>
      </p:sp>
      <p:sp>
        <p:nvSpPr>
          <p:cNvPr id="36" name="Rectangle 35">
            <a:extLst>
              <a:ext uri="{FF2B5EF4-FFF2-40B4-BE49-F238E27FC236}">
                <a16:creationId xmlns:a16="http://schemas.microsoft.com/office/drawing/2014/main" id="{D98ABC93-633F-CBF3-E506-995C62FE0E25}"/>
              </a:ext>
            </a:extLst>
          </p:cNvPr>
          <p:cNvSpPr/>
          <p:nvPr/>
        </p:nvSpPr>
        <p:spPr>
          <a:xfrm>
            <a:off x="7488418" y="5206818"/>
            <a:ext cx="4482014" cy="888013"/>
          </a:xfrm>
          <a:prstGeom prst="rect">
            <a:avLst/>
          </a:prstGeom>
          <a:noFill/>
          <a:ln w="38100">
            <a:solidFill>
              <a:srgbClr val="EE721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Connector 36">
            <a:extLst>
              <a:ext uri="{FF2B5EF4-FFF2-40B4-BE49-F238E27FC236}">
                <a16:creationId xmlns:a16="http://schemas.microsoft.com/office/drawing/2014/main" id="{5904ABD4-45DA-651B-ABB1-AFB0199F60CE}"/>
              </a:ext>
            </a:extLst>
          </p:cNvPr>
          <p:cNvCxnSpPr>
            <a:stCxn id="33" idx="6"/>
          </p:cNvCxnSpPr>
          <p:nvPr/>
        </p:nvCxnSpPr>
        <p:spPr>
          <a:xfrm flipV="1">
            <a:off x="6513843" y="5680014"/>
            <a:ext cx="974575" cy="15906"/>
          </a:xfrm>
          <a:prstGeom prst="line">
            <a:avLst/>
          </a:prstGeom>
          <a:ln>
            <a:solidFill>
              <a:srgbClr val="EE721E"/>
            </a:solidFill>
          </a:ln>
        </p:spPr>
        <p:style>
          <a:lnRef idx="2">
            <a:schemeClr val="accent1"/>
          </a:lnRef>
          <a:fillRef idx="0">
            <a:schemeClr val="accent1"/>
          </a:fillRef>
          <a:effectRef idx="1">
            <a:schemeClr val="accent1"/>
          </a:effectRef>
          <a:fontRef idx="minor">
            <a:schemeClr val="tx1"/>
          </a:fontRef>
        </p:style>
      </p:cxnSp>
      <p:grpSp>
        <p:nvGrpSpPr>
          <p:cNvPr id="38" name="Group 37">
            <a:extLst>
              <a:ext uri="{FF2B5EF4-FFF2-40B4-BE49-F238E27FC236}">
                <a16:creationId xmlns:a16="http://schemas.microsoft.com/office/drawing/2014/main" id="{6E824EF3-5F81-0F5F-AA0E-20348C296F38}"/>
              </a:ext>
            </a:extLst>
          </p:cNvPr>
          <p:cNvGrpSpPr/>
          <p:nvPr/>
        </p:nvGrpSpPr>
        <p:grpSpPr>
          <a:xfrm>
            <a:off x="2904950" y="3675579"/>
            <a:ext cx="708010" cy="736502"/>
            <a:chOff x="2243122" y="2169994"/>
            <a:chExt cx="935847" cy="901693"/>
          </a:xfrm>
        </p:grpSpPr>
        <p:sp>
          <p:nvSpPr>
            <p:cNvPr id="39" name="Flowchart: Connector 38">
              <a:extLst>
                <a:ext uri="{FF2B5EF4-FFF2-40B4-BE49-F238E27FC236}">
                  <a16:creationId xmlns:a16="http://schemas.microsoft.com/office/drawing/2014/main" id="{796766A5-F648-4F5D-5940-C7BF9B4E967F}"/>
                </a:ext>
              </a:extLst>
            </p:cNvPr>
            <p:cNvSpPr/>
            <p:nvPr/>
          </p:nvSpPr>
          <p:spPr>
            <a:xfrm>
              <a:off x="2243122" y="2169994"/>
              <a:ext cx="935847" cy="901693"/>
            </a:xfrm>
            <a:prstGeom prst="flowChartConnector">
              <a:avLst/>
            </a:prstGeom>
            <a:solidFill>
              <a:srgbClr val="2586C8"/>
            </a:solidFill>
            <a:ln>
              <a:solidFill>
                <a:srgbClr val="2586C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icture 39">
              <a:extLst>
                <a:ext uri="{FF2B5EF4-FFF2-40B4-BE49-F238E27FC236}">
                  <a16:creationId xmlns:a16="http://schemas.microsoft.com/office/drawing/2014/main" id="{B2F8D669-756E-6971-C5C2-8B122EA0E496}"/>
                </a:ext>
              </a:extLst>
            </p:cNvPr>
            <p:cNvPicPr>
              <a:picLocks noChangeAspect="1"/>
            </p:cNvPicPr>
            <p:nvPr/>
          </p:nvPicPr>
          <p:blipFill>
            <a:blip r:embed="rId3"/>
            <a:srcRect l="19329" t="47775" r="56352" b="20179"/>
            <a:stretch>
              <a:fillRect/>
            </a:stretch>
          </p:blipFill>
          <p:spPr>
            <a:xfrm>
              <a:off x="2272649" y="2197779"/>
              <a:ext cx="882508" cy="848887"/>
            </a:xfrm>
            <a:prstGeom prst="flowChartConnector">
              <a:avLst/>
            </a:prstGeom>
          </p:spPr>
        </p:pic>
      </p:grpSp>
      <p:sp>
        <p:nvSpPr>
          <p:cNvPr id="41" name="TextBox 40">
            <a:extLst>
              <a:ext uri="{FF2B5EF4-FFF2-40B4-BE49-F238E27FC236}">
                <a16:creationId xmlns:a16="http://schemas.microsoft.com/office/drawing/2014/main" id="{999DBF4A-6F50-B998-C027-08594CBE6352}"/>
              </a:ext>
            </a:extLst>
          </p:cNvPr>
          <p:cNvSpPr txBox="1"/>
          <p:nvPr/>
        </p:nvSpPr>
        <p:spPr>
          <a:xfrm>
            <a:off x="568810" y="4854874"/>
            <a:ext cx="2705721" cy="1323439"/>
          </a:xfrm>
          <a:prstGeom prst="rect">
            <a:avLst/>
          </a:prstGeom>
          <a:noFill/>
        </p:spPr>
        <p:txBody>
          <a:bodyPr wrap="square" rtlCol="0">
            <a:spAutoFit/>
          </a:bodyPr>
          <a:lstStyle/>
          <a:p>
            <a:pPr algn="ctr"/>
            <a:r>
              <a:rPr lang="en-GB" sz="1600" dirty="0"/>
              <a:t>Create a respectful, equitable workplace culture where dignity is promoted and discrimination is eliminated.</a:t>
            </a:r>
          </a:p>
        </p:txBody>
      </p:sp>
      <p:sp>
        <p:nvSpPr>
          <p:cNvPr id="42" name="Rectangle 41">
            <a:extLst>
              <a:ext uri="{FF2B5EF4-FFF2-40B4-BE49-F238E27FC236}">
                <a16:creationId xmlns:a16="http://schemas.microsoft.com/office/drawing/2014/main" id="{6CFFD0A1-6A16-E90E-1025-627F8D61327F}"/>
              </a:ext>
            </a:extLst>
          </p:cNvPr>
          <p:cNvSpPr/>
          <p:nvPr/>
        </p:nvSpPr>
        <p:spPr>
          <a:xfrm>
            <a:off x="561716" y="4759663"/>
            <a:ext cx="2705721" cy="1247855"/>
          </a:xfrm>
          <a:prstGeom prst="rect">
            <a:avLst/>
          </a:prstGeom>
          <a:noFill/>
          <a:ln w="38100">
            <a:solidFill>
              <a:srgbClr val="2586C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a:extLst>
              <a:ext uri="{FF2B5EF4-FFF2-40B4-BE49-F238E27FC236}">
                <a16:creationId xmlns:a16="http://schemas.microsoft.com/office/drawing/2014/main" id="{AF0149CD-C4CE-559B-525E-BA2534A31343}"/>
              </a:ext>
            </a:extLst>
          </p:cNvPr>
          <p:cNvCxnSpPr>
            <a:stCxn id="39" idx="3"/>
          </p:cNvCxnSpPr>
          <p:nvPr/>
        </p:nvCxnSpPr>
        <p:spPr>
          <a:xfrm flipH="1">
            <a:off x="2514695" y="4304223"/>
            <a:ext cx="493941" cy="455440"/>
          </a:xfrm>
          <a:prstGeom prst="line">
            <a:avLst/>
          </a:prstGeom>
          <a:ln>
            <a:solidFill>
              <a:srgbClr val="2586C8"/>
            </a:solidFill>
          </a:ln>
        </p:spPr>
        <p:style>
          <a:lnRef idx="2">
            <a:schemeClr val="accent1"/>
          </a:lnRef>
          <a:fillRef idx="0">
            <a:schemeClr val="accent1"/>
          </a:fillRef>
          <a:effectRef idx="1">
            <a:schemeClr val="accent1"/>
          </a:effectRef>
          <a:fontRef idx="minor">
            <a:schemeClr val="tx1"/>
          </a:fontRef>
        </p:style>
      </p:cxnSp>
      <p:grpSp>
        <p:nvGrpSpPr>
          <p:cNvPr id="44" name="Group 43">
            <a:extLst>
              <a:ext uri="{FF2B5EF4-FFF2-40B4-BE49-F238E27FC236}">
                <a16:creationId xmlns:a16="http://schemas.microsoft.com/office/drawing/2014/main" id="{BD1FE4DA-35FD-1E45-135B-79686C86AEA3}"/>
              </a:ext>
            </a:extLst>
          </p:cNvPr>
          <p:cNvGrpSpPr/>
          <p:nvPr/>
        </p:nvGrpSpPr>
        <p:grpSpPr>
          <a:xfrm>
            <a:off x="3940985" y="744661"/>
            <a:ext cx="707525" cy="751638"/>
            <a:chOff x="2504849" y="567708"/>
            <a:chExt cx="800642" cy="845062"/>
          </a:xfrm>
        </p:grpSpPr>
        <p:sp>
          <p:nvSpPr>
            <p:cNvPr id="45" name="Flowchart: Connector 44">
              <a:extLst>
                <a:ext uri="{FF2B5EF4-FFF2-40B4-BE49-F238E27FC236}">
                  <a16:creationId xmlns:a16="http://schemas.microsoft.com/office/drawing/2014/main" id="{770675C0-E4E3-8F64-CAD0-30C9BC915D6F}"/>
                </a:ext>
              </a:extLst>
            </p:cNvPr>
            <p:cNvSpPr/>
            <p:nvPr/>
          </p:nvSpPr>
          <p:spPr>
            <a:xfrm>
              <a:off x="2504849" y="567708"/>
              <a:ext cx="800642" cy="845062"/>
            </a:xfrm>
            <a:prstGeom prst="flowChartConnector">
              <a:avLst/>
            </a:prstGeom>
            <a:solidFill>
              <a:srgbClr val="9D197E"/>
            </a:solidFill>
            <a:ln>
              <a:solidFill>
                <a:srgbClr val="9D197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6" name="Picture 45">
              <a:extLst>
                <a:ext uri="{FF2B5EF4-FFF2-40B4-BE49-F238E27FC236}">
                  <a16:creationId xmlns:a16="http://schemas.microsoft.com/office/drawing/2014/main" id="{42ABC96C-6576-4591-F96C-436596ADC05A}"/>
                </a:ext>
              </a:extLst>
            </p:cNvPr>
            <p:cNvPicPr>
              <a:picLocks noChangeAspect="1"/>
            </p:cNvPicPr>
            <p:nvPr/>
          </p:nvPicPr>
          <p:blipFill>
            <a:blip r:embed="rId3"/>
            <a:srcRect l="51282" t="50500" r="23609" b="18164"/>
            <a:stretch>
              <a:fillRect/>
            </a:stretch>
          </p:blipFill>
          <p:spPr>
            <a:xfrm>
              <a:off x="2535084" y="605308"/>
              <a:ext cx="741266" cy="770553"/>
            </a:xfrm>
            <a:prstGeom prst="flowChartConnector">
              <a:avLst/>
            </a:prstGeom>
          </p:spPr>
        </p:pic>
      </p:grpSp>
      <p:sp>
        <p:nvSpPr>
          <p:cNvPr id="47" name="TextBox 46">
            <a:extLst>
              <a:ext uri="{FF2B5EF4-FFF2-40B4-BE49-F238E27FC236}">
                <a16:creationId xmlns:a16="http://schemas.microsoft.com/office/drawing/2014/main" id="{0F4E5425-9656-D20A-85B4-293177526FBA}"/>
              </a:ext>
            </a:extLst>
          </p:cNvPr>
          <p:cNvSpPr txBox="1"/>
          <p:nvPr/>
        </p:nvSpPr>
        <p:spPr>
          <a:xfrm>
            <a:off x="329421" y="1109500"/>
            <a:ext cx="2562868" cy="1323439"/>
          </a:xfrm>
          <a:prstGeom prst="rect">
            <a:avLst/>
          </a:prstGeom>
          <a:noFill/>
        </p:spPr>
        <p:txBody>
          <a:bodyPr wrap="square" rtlCol="0">
            <a:spAutoFit/>
          </a:bodyPr>
          <a:lstStyle/>
          <a:p>
            <a:pPr algn="ctr"/>
            <a:r>
              <a:rPr lang="en-GB" sz="1600" dirty="0"/>
              <a:t>Achieve national recognition by embedding EDI into everyday policing practice, governance and decision-making</a:t>
            </a:r>
          </a:p>
        </p:txBody>
      </p:sp>
      <p:sp>
        <p:nvSpPr>
          <p:cNvPr id="48" name="Rectangle 47">
            <a:extLst>
              <a:ext uri="{FF2B5EF4-FFF2-40B4-BE49-F238E27FC236}">
                <a16:creationId xmlns:a16="http://schemas.microsoft.com/office/drawing/2014/main" id="{6914E579-A27A-2C60-5106-92581750AC99}"/>
              </a:ext>
            </a:extLst>
          </p:cNvPr>
          <p:cNvSpPr/>
          <p:nvPr/>
        </p:nvSpPr>
        <p:spPr>
          <a:xfrm>
            <a:off x="257995" y="993248"/>
            <a:ext cx="2705721" cy="1513646"/>
          </a:xfrm>
          <a:prstGeom prst="rect">
            <a:avLst/>
          </a:prstGeom>
          <a:noFill/>
          <a:ln w="38100">
            <a:solidFill>
              <a:srgbClr val="9D197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9" name="Straight Connector 48">
            <a:extLst>
              <a:ext uri="{FF2B5EF4-FFF2-40B4-BE49-F238E27FC236}">
                <a16:creationId xmlns:a16="http://schemas.microsoft.com/office/drawing/2014/main" id="{3D203B2C-AD8B-BAD2-A6D7-D78108E4AE07}"/>
              </a:ext>
            </a:extLst>
          </p:cNvPr>
          <p:cNvCxnSpPr>
            <a:cxnSpLocks/>
          </p:cNvCxnSpPr>
          <p:nvPr/>
        </p:nvCxnSpPr>
        <p:spPr>
          <a:xfrm flipH="1">
            <a:off x="2941225" y="1302544"/>
            <a:ext cx="1033160" cy="353188"/>
          </a:xfrm>
          <a:prstGeom prst="line">
            <a:avLst/>
          </a:prstGeom>
          <a:ln>
            <a:solidFill>
              <a:srgbClr val="9D197E"/>
            </a:solidFill>
          </a:ln>
        </p:spPr>
        <p:style>
          <a:lnRef idx="2">
            <a:schemeClr val="accent1"/>
          </a:lnRef>
          <a:fillRef idx="0">
            <a:schemeClr val="accent1"/>
          </a:fillRef>
          <a:effectRef idx="1">
            <a:schemeClr val="accent1"/>
          </a:effectRef>
          <a:fontRef idx="minor">
            <a:schemeClr val="tx1"/>
          </a:fontRef>
        </p:style>
      </p:cxnSp>
      <p:sp>
        <p:nvSpPr>
          <p:cNvPr id="51" name="TextBox 3">
            <a:extLst>
              <a:ext uri="{FF2B5EF4-FFF2-40B4-BE49-F238E27FC236}">
                <a16:creationId xmlns:a16="http://schemas.microsoft.com/office/drawing/2014/main" id="{45875834-3525-B701-24B6-78138EE5D3B0}"/>
              </a:ext>
            </a:extLst>
          </p:cNvPr>
          <p:cNvSpPr txBox="1"/>
          <p:nvPr/>
        </p:nvSpPr>
        <p:spPr>
          <a:xfrm>
            <a:off x="1327533" y="67874"/>
            <a:ext cx="9649072" cy="461665"/>
          </a:xfrm>
          <a:prstGeom prst="rect">
            <a:avLst/>
          </a:prstGeom>
          <a:solidFill>
            <a:srgbClr val="0C263E"/>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slope"/>
            <a:contourClr>
              <a:srgbClr val="FFFFFF"/>
            </a:contourClr>
          </a:sp3d>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Leicestershire Police EDIC Strategy 2025-30 </a:t>
            </a:r>
          </a:p>
        </p:txBody>
      </p:sp>
    </p:spTree>
    <p:extLst>
      <p:ext uri="{BB962C8B-B14F-4D97-AF65-F5344CB8AC3E}">
        <p14:creationId xmlns:p14="http://schemas.microsoft.com/office/powerpoint/2010/main" val="2306155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49"/>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9" grpId="0"/>
      <p:bldP spid="30" grpId="0"/>
      <p:bldP spid="35" grpId="0"/>
      <p:bldP spid="36" grpId="0" animBg="1"/>
      <p:bldP spid="41" grpId="0"/>
      <p:bldP spid="42" grpId="0" animBg="1"/>
      <p:bldP spid="47" grpId="0"/>
      <p:bldP spid="4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532F5-777C-ABA2-0176-E77535D7D4F3}"/>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44E702C-973E-77D7-6CCF-0E017E2EE207}"/>
              </a:ext>
            </a:extLst>
          </p:cNvPr>
          <p:cNvSpPr>
            <a:spLocks noGrp="1"/>
          </p:cNvSpPr>
          <p:nvPr>
            <p:ph type="sldNum" sz="quarter" idx="10"/>
          </p:nvPr>
        </p:nvSpPr>
        <p:spPr/>
        <p:txBody>
          <a:bodyPr/>
          <a:lstStyle/>
          <a:p>
            <a:fld id="{4EF85126-1923-4BB8-BB39-FD23E54F5C48}" type="slidenum">
              <a:rPr lang="en-GB" smtClean="0"/>
              <a:pPr/>
              <a:t>10</a:t>
            </a:fld>
            <a:endParaRPr lang="en-GB"/>
          </a:p>
        </p:txBody>
      </p:sp>
      <p:sp>
        <p:nvSpPr>
          <p:cNvPr id="3" name="TextBox 2">
            <a:extLst>
              <a:ext uri="{FF2B5EF4-FFF2-40B4-BE49-F238E27FC236}">
                <a16:creationId xmlns:a16="http://schemas.microsoft.com/office/drawing/2014/main" id="{70973480-4224-F9F5-DF57-DF3F61B3D516}"/>
              </a:ext>
            </a:extLst>
          </p:cNvPr>
          <p:cNvSpPr txBox="1"/>
          <p:nvPr/>
        </p:nvSpPr>
        <p:spPr>
          <a:xfrm>
            <a:off x="548640" y="225797"/>
            <a:ext cx="10158154" cy="6155531"/>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Embedding EDIC Values into Policing Professionalism</a:t>
            </a:r>
          </a:p>
          <a:p>
            <a:endParaRPr lang="en-GB" sz="2000" b="1" dirty="0">
              <a:latin typeface="Arial" panose="020B0604020202020204" pitchFamily="34" charset="0"/>
              <a:cs typeface="Arial" panose="020B0604020202020204" pitchFamily="34" charset="0"/>
            </a:endParaRPr>
          </a:p>
          <a:p>
            <a:endParaRPr lang="en-GB" sz="1200" dirty="0"/>
          </a:p>
          <a:p>
            <a:pPr marL="285750" lvl="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Understand the relevance and importance of Equality Legislation and the EDIC strategy </a:t>
            </a:r>
          </a:p>
          <a:p>
            <a:r>
              <a:rPr lang="en-GB" sz="1600" dirty="0">
                <a:latin typeface="Arial" panose="020B0604020202020204" pitchFamily="34" charset="0"/>
                <a:cs typeface="Arial" panose="020B0604020202020204" pitchFamily="34" charset="0"/>
              </a:rPr>
              <a:t> </a:t>
            </a:r>
          </a:p>
          <a:p>
            <a:pPr marL="285750" lvl="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Identify how to incorporate EDIC values into everyday policing best practice</a:t>
            </a:r>
          </a:p>
          <a:p>
            <a:endParaRPr lang="en-GB" sz="1600" dirty="0">
              <a:latin typeface="Arial" panose="020B0604020202020204" pitchFamily="34" charset="0"/>
              <a:cs typeface="Arial" panose="020B0604020202020204" pitchFamily="34" charset="0"/>
            </a:endParaRPr>
          </a:p>
          <a:p>
            <a:pPr marL="285750" lvl="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Explain the key principles, legislation and concepts relating to equality, diversity and inclusion</a:t>
            </a:r>
          </a:p>
          <a:p>
            <a:endParaRPr lang="en-GB" sz="1600" dirty="0">
              <a:latin typeface="Arial" panose="020B0604020202020204" pitchFamily="34" charset="0"/>
              <a:cs typeface="Arial" panose="020B0604020202020204" pitchFamily="34" charset="0"/>
            </a:endParaRPr>
          </a:p>
          <a:p>
            <a:pPr marL="285750" lvl="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Recognise roles and responsibilities in upholding and promoting the values, culture and reputation of Leicestershire Police when engaging with colleagues, partners and communities</a:t>
            </a:r>
          </a:p>
          <a:p>
            <a:endParaRPr lang="en-GB" sz="1600" dirty="0">
              <a:latin typeface="Arial" panose="020B0604020202020204" pitchFamily="34" charset="0"/>
              <a:cs typeface="Arial" panose="020B0604020202020204" pitchFamily="34" charset="0"/>
            </a:endParaRPr>
          </a:p>
          <a:p>
            <a:pPr marL="285750" lvl="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Recognise the diverse experiences, perspectives and community considerations of: Asian, Black, Jewish, White and Gypsy, Roma and Traveller (GRT)</a:t>
            </a:r>
          </a:p>
          <a:p>
            <a:endParaRPr lang="en-GB" sz="1600" dirty="0">
              <a:latin typeface="Arial" panose="020B0604020202020204" pitchFamily="34" charset="0"/>
              <a:cs typeface="Arial" panose="020B0604020202020204" pitchFamily="34" charset="0"/>
            </a:endParaRPr>
          </a:p>
          <a:p>
            <a:pPr marL="285750" lvl="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Understand the role of community engagement and cohesion in supporting inclusive policing, strengthening community relationships and enhancing public trust and confidence</a:t>
            </a:r>
          </a:p>
          <a:p>
            <a:endParaRPr lang="en-GB" sz="1600" dirty="0">
              <a:latin typeface="Arial" panose="020B0604020202020204" pitchFamily="34" charset="0"/>
              <a:cs typeface="Arial" panose="020B0604020202020204" pitchFamily="34" charset="0"/>
            </a:endParaRPr>
          </a:p>
          <a:p>
            <a:pPr marL="285750" lvl="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Identify the Leicestershire Police staff networks available to support all personnel, including those with protected characteristics, and understand the role they play in promoting inclusion, wellbeing, representation and a positive workplace culture</a:t>
            </a:r>
          </a:p>
          <a:p>
            <a:r>
              <a:rPr lang="en-GB" sz="1200" dirty="0"/>
              <a:t> </a:t>
            </a:r>
          </a:p>
          <a:p>
            <a:r>
              <a:rPr lang="en-GB" sz="1200" dirty="0"/>
              <a:t> </a:t>
            </a:r>
          </a:p>
          <a:p>
            <a:r>
              <a:rPr lang="en-GB" sz="1200" dirty="0"/>
              <a:t> </a:t>
            </a:r>
          </a:p>
          <a:p>
            <a:endParaRPr lang="en-GB" dirty="0"/>
          </a:p>
        </p:txBody>
      </p:sp>
      <p:pic>
        <p:nvPicPr>
          <p:cNvPr id="4" name="Picture 3">
            <a:extLst>
              <a:ext uri="{FF2B5EF4-FFF2-40B4-BE49-F238E27FC236}">
                <a16:creationId xmlns:a16="http://schemas.microsoft.com/office/drawing/2014/main" id="{CCA93CC3-11D7-D927-23B7-6FE723E38032}"/>
              </a:ext>
            </a:extLst>
          </p:cNvPr>
          <p:cNvPicPr>
            <a:picLocks noChangeAspect="1"/>
          </p:cNvPicPr>
          <p:nvPr/>
        </p:nvPicPr>
        <p:blipFill>
          <a:blip r:embed="rId3"/>
          <a:stretch>
            <a:fillRect/>
          </a:stretch>
        </p:blipFill>
        <p:spPr>
          <a:xfrm>
            <a:off x="11160911" y="1352673"/>
            <a:ext cx="792549" cy="3901778"/>
          </a:xfrm>
          <a:prstGeom prst="rect">
            <a:avLst/>
          </a:prstGeom>
        </p:spPr>
      </p:pic>
    </p:spTree>
    <p:extLst>
      <p:ext uri="{BB962C8B-B14F-4D97-AF65-F5344CB8AC3E}">
        <p14:creationId xmlns:p14="http://schemas.microsoft.com/office/powerpoint/2010/main" val="2262956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337A833-4883-893E-2396-094A74F4142F}"/>
              </a:ext>
            </a:extLst>
          </p:cNvPr>
          <p:cNvSpPr>
            <a:spLocks noGrp="1"/>
          </p:cNvSpPr>
          <p:nvPr>
            <p:ph type="sldNum" sz="quarter" idx="10"/>
          </p:nvPr>
        </p:nvSpPr>
        <p:spPr/>
        <p:txBody>
          <a:bodyPr/>
          <a:lstStyle/>
          <a:p>
            <a:fld id="{4EF85126-1923-4BB8-BB39-FD23E54F5C48}" type="slidenum">
              <a:rPr lang="en-GB" smtClean="0"/>
              <a:pPr/>
              <a:t>11</a:t>
            </a:fld>
            <a:endParaRPr lang="en-GB" dirty="0"/>
          </a:p>
        </p:txBody>
      </p:sp>
      <p:pic>
        <p:nvPicPr>
          <p:cNvPr id="4" name="Picture 3">
            <a:extLst>
              <a:ext uri="{FF2B5EF4-FFF2-40B4-BE49-F238E27FC236}">
                <a16:creationId xmlns:a16="http://schemas.microsoft.com/office/drawing/2014/main" id="{E4A4BBB1-538C-8657-05DE-D4C31AFF5F2C}"/>
              </a:ext>
            </a:extLst>
          </p:cNvPr>
          <p:cNvPicPr>
            <a:picLocks noChangeAspect="1"/>
          </p:cNvPicPr>
          <p:nvPr/>
        </p:nvPicPr>
        <p:blipFill>
          <a:blip r:embed="rId3"/>
          <a:srcRect t="6323" b="6495"/>
          <a:stretch>
            <a:fillRect/>
          </a:stretch>
        </p:blipFill>
        <p:spPr>
          <a:xfrm>
            <a:off x="0" y="811223"/>
            <a:ext cx="5524500" cy="5246677"/>
          </a:xfrm>
          <a:prstGeom prst="rect">
            <a:avLst/>
          </a:prstGeom>
        </p:spPr>
      </p:pic>
      <p:sp>
        <p:nvSpPr>
          <p:cNvPr id="5" name="TextBox 3">
            <a:extLst>
              <a:ext uri="{FF2B5EF4-FFF2-40B4-BE49-F238E27FC236}">
                <a16:creationId xmlns:a16="http://schemas.microsoft.com/office/drawing/2014/main" id="{159B6168-F206-B54C-3559-E2D9FD569863}"/>
              </a:ext>
            </a:extLst>
          </p:cNvPr>
          <p:cNvSpPr txBox="1"/>
          <p:nvPr/>
        </p:nvSpPr>
        <p:spPr>
          <a:xfrm>
            <a:off x="767408" y="133350"/>
            <a:ext cx="10657184" cy="523220"/>
          </a:xfrm>
          <a:prstGeom prst="rect">
            <a:avLst/>
          </a:prstGeom>
          <a:solidFill>
            <a:srgbClr val="132D4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slope"/>
            <a:contourClr>
              <a:srgbClr val="FFFFFF"/>
            </a:contourClr>
          </a:sp3d>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Our Organisation – Progress </a:t>
            </a:r>
          </a:p>
        </p:txBody>
      </p:sp>
      <p:sp>
        <p:nvSpPr>
          <p:cNvPr id="6" name="Content Placeholder 2">
            <a:extLst>
              <a:ext uri="{FF2B5EF4-FFF2-40B4-BE49-F238E27FC236}">
                <a16:creationId xmlns:a16="http://schemas.microsoft.com/office/drawing/2014/main" id="{0B37986B-BDCE-9BC3-A4A1-7B6B1820CC97}"/>
              </a:ext>
            </a:extLst>
          </p:cNvPr>
          <p:cNvSpPr txBox="1">
            <a:spLocks/>
          </p:cNvSpPr>
          <p:nvPr/>
        </p:nvSpPr>
        <p:spPr>
          <a:xfrm>
            <a:off x="5579534" y="1352518"/>
            <a:ext cx="6612466" cy="443868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tx1">
                    <a:alpha val="80000"/>
                  </a:schemeClr>
                </a:solidFill>
                <a:latin typeface="+mj-lt"/>
              </a:rPr>
              <a:t>EDIC Strategy launched on 30</a:t>
            </a:r>
            <a:r>
              <a:rPr lang="en-US" sz="1800" baseline="30000" dirty="0">
                <a:solidFill>
                  <a:schemeClr val="tx1">
                    <a:alpha val="80000"/>
                  </a:schemeClr>
                </a:solidFill>
                <a:latin typeface="+mj-lt"/>
              </a:rPr>
              <a:t>th</a:t>
            </a:r>
            <a:r>
              <a:rPr lang="en-US" sz="1800" dirty="0">
                <a:solidFill>
                  <a:schemeClr val="tx1">
                    <a:alpha val="80000"/>
                  </a:schemeClr>
                </a:solidFill>
                <a:latin typeface="+mj-lt"/>
              </a:rPr>
              <a:t> December 2025</a:t>
            </a:r>
          </a:p>
          <a:p>
            <a:r>
              <a:rPr lang="en-US" sz="1800" dirty="0">
                <a:solidFill>
                  <a:schemeClr val="tx1">
                    <a:alpha val="80000"/>
                  </a:schemeClr>
                </a:solidFill>
                <a:latin typeface="+mj-lt"/>
              </a:rPr>
              <a:t>EDIC/DIFB board established (chaired by CC David Sandall)</a:t>
            </a:r>
          </a:p>
          <a:p>
            <a:r>
              <a:rPr lang="en-US" sz="1800" dirty="0">
                <a:solidFill>
                  <a:schemeClr val="tx1">
                    <a:alpha val="80000"/>
                  </a:schemeClr>
                </a:solidFill>
                <a:latin typeface="+mj-lt"/>
              </a:rPr>
              <a:t>A dedicated Positive Action Team lead officer</a:t>
            </a:r>
          </a:p>
          <a:p>
            <a:r>
              <a:rPr lang="en-US" sz="1800" dirty="0">
                <a:solidFill>
                  <a:schemeClr val="tx1">
                    <a:alpha val="80000"/>
                  </a:schemeClr>
                </a:solidFill>
                <a:latin typeface="+mj-lt"/>
              </a:rPr>
              <a:t>EDIC Comms plan in development</a:t>
            </a:r>
          </a:p>
          <a:p>
            <a:r>
              <a:rPr lang="en-US" sz="1800" dirty="0">
                <a:solidFill>
                  <a:schemeClr val="tx1">
                    <a:alpha val="80000"/>
                  </a:schemeClr>
                </a:solidFill>
                <a:latin typeface="+mj-lt"/>
              </a:rPr>
              <a:t>SCOT session held </a:t>
            </a:r>
          </a:p>
          <a:p>
            <a:r>
              <a:rPr lang="en-US" sz="1800" dirty="0">
                <a:solidFill>
                  <a:schemeClr val="tx1">
                    <a:alpha val="80000"/>
                  </a:schemeClr>
                </a:solidFill>
                <a:latin typeface="+mj-lt"/>
              </a:rPr>
              <a:t>Glossary of EDI and Disability terminology produced</a:t>
            </a:r>
          </a:p>
          <a:p>
            <a:r>
              <a:rPr lang="en-US" sz="1800" dirty="0">
                <a:solidFill>
                  <a:schemeClr val="tx1">
                    <a:alpha val="80000"/>
                  </a:schemeClr>
                </a:solidFill>
                <a:latin typeface="+mj-lt"/>
              </a:rPr>
              <a:t>Ongoing development of staff support networks e.g. Men’s Forum</a:t>
            </a:r>
          </a:p>
          <a:p>
            <a:r>
              <a:rPr lang="en-US" sz="1800" dirty="0">
                <a:solidFill>
                  <a:schemeClr val="tx1">
                    <a:alpha val="80000"/>
                  </a:schemeClr>
                </a:solidFill>
                <a:latin typeface="+mj-lt"/>
              </a:rPr>
              <a:t>External engagement active e.g. Envoy Church, NHS, etc.</a:t>
            </a:r>
          </a:p>
          <a:p>
            <a:r>
              <a:rPr lang="en-US" sz="1800" dirty="0">
                <a:solidFill>
                  <a:schemeClr val="tx1">
                    <a:alpha val="80000"/>
                  </a:schemeClr>
                </a:solidFill>
                <a:latin typeface="+mj-lt"/>
              </a:rPr>
              <a:t>EDIC training/learning offer in progress</a:t>
            </a:r>
          </a:p>
          <a:p>
            <a:r>
              <a:rPr lang="en-US" sz="1800" dirty="0">
                <a:solidFill>
                  <a:schemeClr val="tx1">
                    <a:alpha val="80000"/>
                  </a:schemeClr>
                </a:solidFill>
                <a:latin typeface="+mj-lt"/>
              </a:rPr>
              <a:t>Disability Confident – leadership ambitions</a:t>
            </a:r>
          </a:p>
          <a:p>
            <a:endParaRPr lang="en-US" sz="1800" dirty="0">
              <a:solidFill>
                <a:schemeClr val="tx1">
                  <a:alpha val="80000"/>
                </a:schemeClr>
              </a:solidFill>
              <a:latin typeface="+mj-lt"/>
            </a:endParaRPr>
          </a:p>
          <a:p>
            <a:endParaRPr lang="en-US" sz="1800" dirty="0">
              <a:solidFill>
                <a:schemeClr val="tx1">
                  <a:alpha val="80000"/>
                </a:schemeClr>
              </a:solidFill>
              <a:latin typeface="+mj-lt"/>
            </a:endParaRPr>
          </a:p>
          <a:p>
            <a:endParaRPr lang="en-US" sz="1800" dirty="0">
              <a:solidFill>
                <a:schemeClr val="tx1">
                  <a:alpha val="80000"/>
                </a:schemeClr>
              </a:solidFill>
              <a:latin typeface="+mj-lt"/>
            </a:endParaRPr>
          </a:p>
          <a:p>
            <a:endParaRPr lang="en-US" sz="1800" dirty="0">
              <a:solidFill>
                <a:schemeClr val="tx1">
                  <a:alpha val="80000"/>
                </a:schemeClr>
              </a:solidFill>
              <a:latin typeface="+mj-lt"/>
            </a:endParaRPr>
          </a:p>
        </p:txBody>
      </p:sp>
    </p:spTree>
    <p:extLst>
      <p:ext uri="{BB962C8B-B14F-4D97-AF65-F5344CB8AC3E}">
        <p14:creationId xmlns:p14="http://schemas.microsoft.com/office/powerpoint/2010/main" val="11436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8FB53-03EA-D79F-EAE5-0D02A7E2FC3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A59FF4-C7CB-4E71-04D1-0FEEF6BC6F2A}"/>
              </a:ext>
            </a:extLst>
          </p:cNvPr>
          <p:cNvSpPr>
            <a:spLocks noGrp="1"/>
          </p:cNvSpPr>
          <p:nvPr>
            <p:ph type="sldNum" sz="quarter" idx="10"/>
          </p:nvPr>
        </p:nvSpPr>
        <p:spPr/>
        <p:txBody>
          <a:bodyPr/>
          <a:lstStyle/>
          <a:p>
            <a:fld id="{4EF85126-1923-4BB8-BB39-FD23E54F5C48}" type="slidenum">
              <a:rPr lang="en-GB" smtClean="0"/>
              <a:pPr/>
              <a:t>12</a:t>
            </a:fld>
            <a:endParaRPr lang="en-GB" dirty="0"/>
          </a:p>
        </p:txBody>
      </p:sp>
      <p:pic>
        <p:nvPicPr>
          <p:cNvPr id="4" name="Picture 3">
            <a:extLst>
              <a:ext uri="{FF2B5EF4-FFF2-40B4-BE49-F238E27FC236}">
                <a16:creationId xmlns:a16="http://schemas.microsoft.com/office/drawing/2014/main" id="{B31EE56B-1D9F-5A08-353A-C2E874F19FBF}"/>
              </a:ext>
            </a:extLst>
          </p:cNvPr>
          <p:cNvPicPr>
            <a:picLocks noChangeAspect="1"/>
          </p:cNvPicPr>
          <p:nvPr/>
        </p:nvPicPr>
        <p:blipFill>
          <a:blip r:embed="rId2"/>
          <a:srcRect t="6323" b="6495"/>
          <a:stretch>
            <a:fillRect/>
          </a:stretch>
        </p:blipFill>
        <p:spPr>
          <a:xfrm>
            <a:off x="0" y="811223"/>
            <a:ext cx="5524500" cy="5246677"/>
          </a:xfrm>
          <a:prstGeom prst="rect">
            <a:avLst/>
          </a:prstGeom>
        </p:spPr>
      </p:pic>
      <p:sp>
        <p:nvSpPr>
          <p:cNvPr id="5" name="TextBox 3">
            <a:extLst>
              <a:ext uri="{FF2B5EF4-FFF2-40B4-BE49-F238E27FC236}">
                <a16:creationId xmlns:a16="http://schemas.microsoft.com/office/drawing/2014/main" id="{10788018-D996-3A96-48D0-EF0A1AF36819}"/>
              </a:ext>
            </a:extLst>
          </p:cNvPr>
          <p:cNvSpPr txBox="1"/>
          <p:nvPr/>
        </p:nvSpPr>
        <p:spPr>
          <a:xfrm>
            <a:off x="767408" y="133350"/>
            <a:ext cx="10657184" cy="523220"/>
          </a:xfrm>
          <a:prstGeom prst="rect">
            <a:avLst/>
          </a:prstGeom>
          <a:solidFill>
            <a:srgbClr val="132D4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slope"/>
            <a:contourClr>
              <a:srgbClr val="FFFFFF"/>
            </a:contourClr>
          </a:sp3d>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Our Organisation – Progress 2 </a:t>
            </a:r>
          </a:p>
        </p:txBody>
      </p:sp>
      <p:sp>
        <p:nvSpPr>
          <p:cNvPr id="6" name="Content Placeholder 2">
            <a:extLst>
              <a:ext uri="{FF2B5EF4-FFF2-40B4-BE49-F238E27FC236}">
                <a16:creationId xmlns:a16="http://schemas.microsoft.com/office/drawing/2014/main" id="{F15B756D-7AA6-C2BA-F413-7E495409A21B}"/>
              </a:ext>
            </a:extLst>
          </p:cNvPr>
          <p:cNvSpPr txBox="1">
            <a:spLocks/>
          </p:cNvSpPr>
          <p:nvPr/>
        </p:nvSpPr>
        <p:spPr>
          <a:xfrm>
            <a:off x="5579534" y="1724009"/>
            <a:ext cx="6612466" cy="340998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ea typeface="Calibri" panose="020F0502020204030204" pitchFamily="34" charset="0"/>
                <a:cs typeface="Times New Roman" panose="02020603050405020304" pitchFamily="18" charset="0"/>
              </a:rPr>
              <a:t>Community scrutiny panels established</a:t>
            </a:r>
          </a:p>
          <a:p>
            <a:r>
              <a:rPr lang="en-GB" sz="1800" dirty="0">
                <a:ea typeface="Calibri" panose="020F0502020204030204" pitchFamily="34" charset="0"/>
                <a:cs typeface="Times New Roman" panose="02020603050405020304" pitchFamily="18" charset="0"/>
              </a:rPr>
              <a:t>Victims’ voice panels active?</a:t>
            </a:r>
          </a:p>
          <a:p>
            <a:r>
              <a:rPr lang="en-GB" sz="1800" dirty="0">
                <a:ea typeface="Calibri" panose="020F0502020204030204" pitchFamily="34" charset="0"/>
                <a:cs typeface="Times New Roman" panose="02020603050405020304" pitchFamily="18" charset="0"/>
              </a:rPr>
              <a:t>EIA regime active</a:t>
            </a:r>
          </a:p>
          <a:p>
            <a:r>
              <a:rPr lang="en-GB" sz="1800" dirty="0">
                <a:ea typeface="Calibri" panose="020F0502020204030204" pitchFamily="34" charset="0"/>
                <a:cs typeface="Times New Roman" panose="02020603050405020304" pitchFamily="18" charset="0"/>
              </a:rPr>
              <a:t>PRAP principles active</a:t>
            </a:r>
          </a:p>
          <a:p>
            <a:r>
              <a:rPr lang="en-GB" sz="1800" dirty="0">
                <a:ea typeface="Calibri" panose="020F0502020204030204" pitchFamily="34" charset="0"/>
                <a:cs typeface="Times New Roman" panose="02020603050405020304" pitchFamily="18" charset="0"/>
              </a:rPr>
              <a:t>CC led meetings held to discuss the NPCC Inclusion and Race Plan </a:t>
            </a:r>
          </a:p>
          <a:p>
            <a:r>
              <a:rPr lang="en-GB" sz="1800" dirty="0">
                <a:ea typeface="Calibri" panose="020F0502020204030204" pitchFamily="34" charset="0"/>
                <a:cs typeface="Times New Roman" panose="02020603050405020304" pitchFamily="18" charset="0"/>
              </a:rPr>
              <a:t>Dedicated EDI team established</a:t>
            </a:r>
          </a:p>
          <a:p>
            <a:r>
              <a:rPr lang="en-GB" sz="1800" dirty="0">
                <a:ea typeface="Calibri" panose="020F0502020204030204" pitchFamily="34" charset="0"/>
                <a:cs typeface="Times New Roman" panose="02020603050405020304" pitchFamily="18" charset="0"/>
              </a:rPr>
              <a:t>Active partnership working</a:t>
            </a:r>
          </a:p>
          <a:p>
            <a:r>
              <a:rPr lang="en-GB" sz="1800" dirty="0">
                <a:ea typeface="Calibri" panose="020F0502020204030204" pitchFamily="34" charset="0"/>
                <a:cs typeface="Times New Roman" panose="02020603050405020304" pitchFamily="18" charset="0"/>
              </a:rPr>
              <a:t>Zero tolerance</a:t>
            </a:r>
          </a:p>
          <a:p>
            <a:r>
              <a:rPr lang="en-GB" sz="1800" dirty="0">
                <a:solidFill>
                  <a:prstClr val="black"/>
                </a:solidFill>
              </a:rPr>
              <a:t>Evidence = Leicestershire Police is emphatically anti-racist!</a:t>
            </a:r>
          </a:p>
          <a:p>
            <a:r>
              <a:rPr lang="en-GB" sz="1800" dirty="0">
                <a:solidFill>
                  <a:prstClr val="black"/>
                </a:solidFill>
                <a:ea typeface="Calibri" panose="020F0502020204030204" pitchFamily="34" charset="0"/>
                <a:cs typeface="Times New Roman" panose="02020603050405020304" pitchFamily="18" charset="0"/>
              </a:rPr>
              <a:t>Ambition: Elimination of discrimination-related ET’s and grievances</a:t>
            </a:r>
            <a:endParaRPr lang="en-GB" sz="1800" dirty="0">
              <a:ea typeface="Calibri" panose="020F0502020204030204" pitchFamily="34" charset="0"/>
              <a:cs typeface="Times New Roman" panose="02020603050405020304" pitchFamily="18" charset="0"/>
            </a:endParaRPr>
          </a:p>
          <a:p>
            <a:pPr marL="0" indent="0">
              <a:buNone/>
            </a:pPr>
            <a:endParaRPr lang="en-US" sz="1800" dirty="0">
              <a:solidFill>
                <a:schemeClr val="tx1">
                  <a:alpha val="80000"/>
                </a:schemeClr>
              </a:solidFill>
              <a:latin typeface="+mj-lt"/>
            </a:endParaRPr>
          </a:p>
          <a:p>
            <a:endParaRPr lang="en-US" sz="1800" dirty="0">
              <a:solidFill>
                <a:schemeClr val="tx1">
                  <a:alpha val="80000"/>
                </a:schemeClr>
              </a:solidFill>
              <a:latin typeface="+mj-lt"/>
            </a:endParaRPr>
          </a:p>
          <a:p>
            <a:endParaRPr lang="en-US" sz="1800" dirty="0">
              <a:solidFill>
                <a:schemeClr val="tx1">
                  <a:alpha val="80000"/>
                </a:schemeClr>
              </a:solidFill>
              <a:latin typeface="+mj-lt"/>
            </a:endParaRPr>
          </a:p>
          <a:p>
            <a:endParaRPr lang="en-US" sz="1800" dirty="0">
              <a:solidFill>
                <a:schemeClr val="tx1">
                  <a:alpha val="80000"/>
                </a:schemeClr>
              </a:solidFill>
              <a:latin typeface="+mj-lt"/>
            </a:endParaRPr>
          </a:p>
        </p:txBody>
      </p:sp>
    </p:spTree>
    <p:extLst>
      <p:ext uri="{BB962C8B-B14F-4D97-AF65-F5344CB8AC3E}">
        <p14:creationId xmlns:p14="http://schemas.microsoft.com/office/powerpoint/2010/main" val="258628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75D35-39D7-2AC0-E327-452AD07998C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D7601281-4A64-13D0-6DF4-D03B2A19624B}"/>
              </a:ext>
            </a:extLst>
          </p:cNvPr>
          <p:cNvPicPr>
            <a:picLocks noChangeAspect="1"/>
          </p:cNvPicPr>
          <p:nvPr/>
        </p:nvPicPr>
        <p:blipFill>
          <a:blip r:embed="rId3"/>
          <a:srcRect t="4242" b="4040"/>
          <a:stretch>
            <a:fillRect/>
          </a:stretch>
        </p:blipFill>
        <p:spPr>
          <a:xfrm>
            <a:off x="3158836" y="443344"/>
            <a:ext cx="6705600" cy="6289965"/>
          </a:xfrm>
          <a:prstGeom prst="rect">
            <a:avLst/>
          </a:prstGeom>
        </p:spPr>
      </p:pic>
    </p:spTree>
    <p:extLst>
      <p:ext uri="{BB962C8B-B14F-4D97-AF65-F5344CB8AC3E}">
        <p14:creationId xmlns:p14="http://schemas.microsoft.com/office/powerpoint/2010/main" val="2072820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16EAF79-B011-4B15-B202-6C4925A5A00D}"/>
              </a:ext>
            </a:extLst>
          </p:cNvPr>
          <p:cNvSpPr>
            <a:spLocks noGrp="1"/>
          </p:cNvSpPr>
          <p:nvPr>
            <p:ph type="sldNum" sz="quarter" idx="10"/>
          </p:nvPr>
        </p:nvSpPr>
        <p:spPr/>
        <p:txBody>
          <a:bodyPr/>
          <a:lstStyle/>
          <a:p>
            <a:fld id="{4EF85126-1923-4BB8-BB39-FD23E54F5C48}" type="slidenum">
              <a:rPr lang="en-GB" smtClean="0"/>
              <a:pPr/>
              <a:t>14</a:t>
            </a:fld>
            <a:endParaRPr lang="en-GB"/>
          </a:p>
        </p:txBody>
      </p:sp>
      <p:sp>
        <p:nvSpPr>
          <p:cNvPr id="3" name="Rectangle 2">
            <a:extLst>
              <a:ext uri="{FF2B5EF4-FFF2-40B4-BE49-F238E27FC236}">
                <a16:creationId xmlns:a16="http://schemas.microsoft.com/office/drawing/2014/main" id="{AC77AB68-D77D-438F-8832-8E34AD46C979}"/>
              </a:ext>
            </a:extLst>
          </p:cNvPr>
          <p:cNvSpPr/>
          <p:nvPr/>
        </p:nvSpPr>
        <p:spPr>
          <a:xfrm>
            <a:off x="-3855" y="0"/>
            <a:ext cx="12192000" cy="6858000"/>
          </a:xfrm>
          <a:prstGeom prst="rect">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F3AD1D06-5077-4865-A899-1C27ABF4D7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796" y="5557046"/>
            <a:ext cx="4680520" cy="750332"/>
          </a:xfrm>
          <a:prstGeom prst="rect">
            <a:avLst/>
          </a:prstGeom>
        </p:spPr>
      </p:pic>
      <p:pic>
        <p:nvPicPr>
          <p:cNvPr id="9" name="Picture 8">
            <a:extLst>
              <a:ext uri="{FF2B5EF4-FFF2-40B4-BE49-F238E27FC236}">
                <a16:creationId xmlns:a16="http://schemas.microsoft.com/office/drawing/2014/main" id="{4508FECC-11B5-4E67-8968-3767B3B13E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1601" y="0"/>
            <a:ext cx="1116523" cy="6882015"/>
          </a:xfrm>
          <a:prstGeom prst="rect">
            <a:avLst/>
          </a:prstGeom>
        </p:spPr>
      </p:pic>
      <p:sp>
        <p:nvSpPr>
          <p:cNvPr id="11" name="TextBox 10">
            <a:extLst>
              <a:ext uri="{FF2B5EF4-FFF2-40B4-BE49-F238E27FC236}">
                <a16:creationId xmlns:a16="http://schemas.microsoft.com/office/drawing/2014/main" id="{628F8DEE-BB3E-4043-987B-759CB1BFC65C}"/>
              </a:ext>
            </a:extLst>
          </p:cNvPr>
          <p:cNvSpPr txBox="1"/>
          <p:nvPr/>
        </p:nvSpPr>
        <p:spPr>
          <a:xfrm>
            <a:off x="7357929" y="173543"/>
            <a:ext cx="4457966" cy="4524315"/>
          </a:xfrm>
          <a:prstGeom prst="rect">
            <a:avLst/>
          </a:prstGeom>
          <a:noFill/>
          <a:effectLst>
            <a:glow rad="63500">
              <a:schemeClr val="accent1">
                <a:satMod val="175000"/>
                <a:alpha val="40000"/>
              </a:schemeClr>
            </a:glow>
            <a:outerShdw blurRad="1270000" dist="38100" dir="5400000" sx="26000" sy="26000" algn="t" rotWithShape="0">
              <a:prstClr val="black">
                <a:alpha val="62000"/>
              </a:prstClr>
            </a:outerShdw>
          </a:effectLst>
        </p:spPr>
        <p:txBody>
          <a:bodyPr wrap="square" rtlCol="0">
            <a:spAutoFit/>
          </a:bodyPr>
          <a:lstStyle/>
          <a:p>
            <a:endParaRPr lang="en-GB" sz="3600" b="1" dirty="0">
              <a:solidFill>
                <a:srgbClr val="FFC000"/>
              </a:solidFill>
              <a:effectLst>
                <a:glow>
                  <a:schemeClr val="tx1"/>
                </a:glow>
              </a:effectLst>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b="1" dirty="0">
                <a:solidFill>
                  <a:srgbClr val="FF0000"/>
                </a:solidFill>
                <a:effectLst>
                  <a:glow>
                    <a:schemeClr val="tx1"/>
                  </a:glow>
                </a:effectLst>
                <a:latin typeface="Arial" panose="020B0604020202020204" pitchFamily="34" charset="0"/>
                <a:cs typeface="Arial" panose="020B0604020202020204" pitchFamily="34" charset="0"/>
              </a:rPr>
              <a:t>R</a:t>
            </a:r>
            <a:r>
              <a:rPr lang="en-GB" sz="3600" b="1" dirty="0">
                <a:solidFill>
                  <a:schemeClr val="bg1"/>
                </a:solidFill>
                <a:effectLst>
                  <a:glow>
                    <a:schemeClr val="tx1"/>
                  </a:glow>
                </a:effectLst>
                <a:latin typeface="Arial" panose="020B0604020202020204" pitchFamily="34" charset="0"/>
                <a:cs typeface="Arial" panose="020B0604020202020204" pitchFamily="34" charset="0"/>
              </a:rPr>
              <a:t>esponsibility</a:t>
            </a:r>
          </a:p>
          <a:p>
            <a:pPr marL="571500" indent="-571500">
              <a:buFont typeface="Arial" panose="020B0604020202020204" pitchFamily="34" charset="0"/>
              <a:buChar char="•"/>
            </a:pPr>
            <a:r>
              <a:rPr lang="en-GB" sz="3600" b="1" dirty="0">
                <a:solidFill>
                  <a:srgbClr val="FF0000"/>
                </a:solidFill>
                <a:effectLst>
                  <a:glow>
                    <a:schemeClr val="tx1"/>
                  </a:glow>
                </a:effectLst>
                <a:latin typeface="Arial" panose="020B0604020202020204" pitchFamily="34" charset="0"/>
                <a:cs typeface="Arial" panose="020B0604020202020204" pitchFamily="34" charset="0"/>
              </a:rPr>
              <a:t>E</a:t>
            </a:r>
            <a:r>
              <a:rPr lang="en-GB" sz="3600" b="1" dirty="0">
                <a:solidFill>
                  <a:schemeClr val="bg1"/>
                </a:solidFill>
                <a:effectLst>
                  <a:glow>
                    <a:schemeClr val="tx1"/>
                  </a:glow>
                </a:effectLst>
                <a:latin typeface="Arial" panose="020B0604020202020204" pitchFamily="34" charset="0"/>
                <a:cs typeface="Arial" panose="020B0604020202020204" pitchFamily="34" charset="0"/>
              </a:rPr>
              <a:t>quity</a:t>
            </a:r>
          </a:p>
          <a:p>
            <a:pPr marL="571500" indent="-571500">
              <a:buFont typeface="Arial" panose="020B0604020202020204" pitchFamily="34" charset="0"/>
              <a:buChar char="•"/>
            </a:pPr>
            <a:r>
              <a:rPr lang="en-GB" sz="3600" b="1" dirty="0">
                <a:solidFill>
                  <a:srgbClr val="FF0000"/>
                </a:solidFill>
                <a:effectLst>
                  <a:glow>
                    <a:schemeClr val="tx1"/>
                  </a:glow>
                </a:effectLst>
                <a:latin typeface="Arial" panose="020B0604020202020204" pitchFamily="34" charset="0"/>
                <a:cs typeface="Arial" panose="020B0604020202020204" pitchFamily="34" charset="0"/>
              </a:rPr>
              <a:t>S</a:t>
            </a:r>
            <a:r>
              <a:rPr lang="en-GB" sz="3600" b="1" dirty="0">
                <a:solidFill>
                  <a:schemeClr val="bg1"/>
                </a:solidFill>
                <a:effectLst>
                  <a:glow>
                    <a:schemeClr val="tx1"/>
                  </a:glow>
                </a:effectLst>
                <a:latin typeface="Arial" panose="020B0604020202020204" pitchFamily="34" charset="0"/>
                <a:cs typeface="Arial" panose="020B0604020202020204" pitchFamily="34" charset="0"/>
              </a:rPr>
              <a:t>ervice</a:t>
            </a:r>
          </a:p>
          <a:p>
            <a:pPr marL="571500" indent="-571500">
              <a:buFont typeface="Arial" panose="020B0604020202020204" pitchFamily="34" charset="0"/>
              <a:buChar char="•"/>
            </a:pPr>
            <a:r>
              <a:rPr lang="en-GB" sz="3600" b="1" dirty="0">
                <a:solidFill>
                  <a:srgbClr val="FF0000"/>
                </a:solidFill>
                <a:effectLst>
                  <a:glow>
                    <a:schemeClr val="tx1"/>
                  </a:glow>
                </a:effectLst>
                <a:latin typeface="Arial" panose="020B0604020202020204" pitchFamily="34" charset="0"/>
                <a:cs typeface="Arial" panose="020B0604020202020204" pitchFamily="34" charset="0"/>
              </a:rPr>
              <a:t>P</a:t>
            </a:r>
            <a:r>
              <a:rPr lang="en-GB" sz="3600" b="1" dirty="0">
                <a:solidFill>
                  <a:schemeClr val="bg1"/>
                </a:solidFill>
                <a:effectLst>
                  <a:glow>
                    <a:schemeClr val="tx1"/>
                  </a:glow>
                </a:effectLst>
                <a:latin typeface="Arial" panose="020B0604020202020204" pitchFamily="34" charset="0"/>
                <a:cs typeface="Arial" panose="020B0604020202020204" pitchFamily="34" charset="0"/>
              </a:rPr>
              <a:t>eople</a:t>
            </a:r>
          </a:p>
          <a:p>
            <a:pPr marL="571500" indent="-571500">
              <a:buFont typeface="Arial" panose="020B0604020202020204" pitchFamily="34" charset="0"/>
              <a:buChar char="•"/>
            </a:pPr>
            <a:r>
              <a:rPr lang="en-GB" sz="3600" b="1" dirty="0">
                <a:solidFill>
                  <a:srgbClr val="FF0000"/>
                </a:solidFill>
                <a:effectLst>
                  <a:glow>
                    <a:schemeClr val="tx1"/>
                  </a:glow>
                </a:effectLst>
                <a:latin typeface="Arial" panose="020B0604020202020204" pitchFamily="34" charset="0"/>
                <a:cs typeface="Arial" panose="020B0604020202020204" pitchFamily="34" charset="0"/>
              </a:rPr>
              <a:t>E</a:t>
            </a:r>
            <a:r>
              <a:rPr lang="en-GB" sz="3600" b="1" dirty="0">
                <a:solidFill>
                  <a:schemeClr val="bg1"/>
                </a:solidFill>
                <a:effectLst>
                  <a:glow>
                    <a:schemeClr val="tx1"/>
                  </a:glow>
                </a:effectLst>
                <a:latin typeface="Arial" panose="020B0604020202020204" pitchFamily="34" charset="0"/>
                <a:cs typeface="Arial" panose="020B0604020202020204" pitchFamily="34" charset="0"/>
              </a:rPr>
              <a:t>ngagement</a:t>
            </a:r>
          </a:p>
          <a:p>
            <a:pPr marL="571500" indent="-571500">
              <a:buFont typeface="Arial" panose="020B0604020202020204" pitchFamily="34" charset="0"/>
              <a:buChar char="•"/>
            </a:pPr>
            <a:r>
              <a:rPr lang="en-GB" sz="3600" b="1" dirty="0">
                <a:solidFill>
                  <a:srgbClr val="FF0000"/>
                </a:solidFill>
                <a:effectLst>
                  <a:glow>
                    <a:schemeClr val="tx1"/>
                  </a:glow>
                </a:effectLst>
                <a:latin typeface="Arial" panose="020B0604020202020204" pitchFamily="34" charset="0"/>
                <a:cs typeface="Arial" panose="020B0604020202020204" pitchFamily="34" charset="0"/>
              </a:rPr>
              <a:t>C</a:t>
            </a:r>
            <a:r>
              <a:rPr lang="en-GB" sz="3600" b="1" dirty="0">
                <a:solidFill>
                  <a:schemeClr val="bg1"/>
                </a:solidFill>
                <a:effectLst>
                  <a:glow>
                    <a:schemeClr val="tx1"/>
                  </a:glow>
                </a:effectLst>
                <a:latin typeface="Arial" panose="020B0604020202020204" pitchFamily="34" charset="0"/>
                <a:cs typeface="Arial" panose="020B0604020202020204" pitchFamily="34" charset="0"/>
              </a:rPr>
              <a:t>hallenge</a:t>
            </a:r>
          </a:p>
          <a:p>
            <a:pPr marL="571500" indent="-571500">
              <a:buFont typeface="Arial" panose="020B0604020202020204" pitchFamily="34" charset="0"/>
              <a:buChar char="•"/>
            </a:pPr>
            <a:r>
              <a:rPr lang="en-GB" sz="3600" b="1" dirty="0">
                <a:solidFill>
                  <a:srgbClr val="FF0000"/>
                </a:solidFill>
                <a:effectLst>
                  <a:glow>
                    <a:schemeClr val="tx1"/>
                  </a:glow>
                </a:effectLst>
                <a:latin typeface="Arial" panose="020B0604020202020204" pitchFamily="34" charset="0"/>
                <a:cs typeface="Arial" panose="020B0604020202020204" pitchFamily="34" charset="0"/>
              </a:rPr>
              <a:t>T</a:t>
            </a:r>
            <a:r>
              <a:rPr lang="en-GB" sz="3600" b="1" dirty="0">
                <a:solidFill>
                  <a:schemeClr val="bg1"/>
                </a:solidFill>
                <a:effectLst>
                  <a:glow>
                    <a:schemeClr val="tx1"/>
                  </a:glow>
                </a:effectLst>
                <a:latin typeface="Arial" panose="020B0604020202020204" pitchFamily="34" charset="0"/>
                <a:cs typeface="Arial" panose="020B0604020202020204" pitchFamily="34" charset="0"/>
              </a:rPr>
              <a:t>rustworthiness</a:t>
            </a:r>
          </a:p>
        </p:txBody>
      </p:sp>
      <p:pic>
        <p:nvPicPr>
          <p:cNvPr id="6" name="Picture 5" descr="A logo of a police officer&#10;&#10;AI-generated content may be incorrect.">
            <a:extLst>
              <a:ext uri="{FF2B5EF4-FFF2-40B4-BE49-F238E27FC236}">
                <a16:creationId xmlns:a16="http://schemas.microsoft.com/office/drawing/2014/main" id="{0F6A5FC5-19E2-6049-35F6-C40164F35D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832069" y="5258833"/>
            <a:ext cx="1271366" cy="1425625"/>
          </a:xfrm>
          <a:prstGeom prst="rect">
            <a:avLst/>
          </a:prstGeom>
        </p:spPr>
      </p:pic>
      <p:sp>
        <p:nvSpPr>
          <p:cNvPr id="7" name="TextBox 6">
            <a:extLst>
              <a:ext uri="{FF2B5EF4-FFF2-40B4-BE49-F238E27FC236}">
                <a16:creationId xmlns:a16="http://schemas.microsoft.com/office/drawing/2014/main" id="{39E22F11-2C6A-6066-CEE1-CB16AEA2A9CC}"/>
              </a:ext>
            </a:extLst>
          </p:cNvPr>
          <p:cNvSpPr txBox="1"/>
          <p:nvPr/>
        </p:nvSpPr>
        <p:spPr>
          <a:xfrm>
            <a:off x="112756" y="473979"/>
            <a:ext cx="5263916" cy="2123658"/>
          </a:xfrm>
          <a:prstGeom prst="rect">
            <a:avLst/>
          </a:prstGeom>
          <a:noFill/>
        </p:spPr>
        <p:txBody>
          <a:bodyPr wrap="square" rtlCol="0">
            <a:spAutoFit/>
          </a:bodyPr>
          <a:lstStyle/>
          <a:p>
            <a:pPr algn="ctr"/>
            <a:r>
              <a:rPr lang="en-GB" sz="2400" b="1" dirty="0">
                <a:solidFill>
                  <a:schemeClr val="bg1"/>
                </a:solidFill>
                <a:latin typeface="Arial" pitchFamily="34" charset="0"/>
                <a:cs typeface="Arial" pitchFamily="34" charset="0"/>
              </a:rPr>
              <a:t>Leicestershire Police </a:t>
            </a:r>
          </a:p>
          <a:p>
            <a:pPr algn="ctr"/>
            <a:r>
              <a:rPr lang="en-GB" sz="3600" b="1" dirty="0">
                <a:solidFill>
                  <a:schemeClr val="bg1"/>
                </a:solidFill>
                <a:latin typeface="Arial" pitchFamily="34" charset="0"/>
                <a:cs typeface="Arial" pitchFamily="34" charset="0"/>
              </a:rPr>
              <a:t>Pursuit of Excellence</a:t>
            </a:r>
          </a:p>
          <a:p>
            <a:pPr algn="ctr"/>
            <a:endParaRPr lang="en-GB" sz="3600" b="1" dirty="0">
              <a:solidFill>
                <a:schemeClr val="bg1"/>
              </a:solidFill>
              <a:latin typeface="Arial" pitchFamily="34" charset="0"/>
              <a:cs typeface="Arial" pitchFamily="34" charset="0"/>
            </a:endParaRPr>
          </a:p>
          <a:p>
            <a:pPr algn="ctr"/>
            <a:r>
              <a:rPr lang="en-GB" sz="3600" b="1" dirty="0">
                <a:solidFill>
                  <a:schemeClr val="bg1"/>
                </a:solidFill>
                <a:latin typeface="Arial" pitchFamily="34" charset="0"/>
                <a:cs typeface="Arial" pitchFamily="34" charset="0"/>
              </a:rPr>
              <a:t>Q&amp;A</a:t>
            </a:r>
            <a:endParaRPr lang="en-GB" sz="2000" dirty="0">
              <a:solidFill>
                <a:srgbClr val="003057"/>
              </a:solidFill>
              <a:latin typeface="Arial" pitchFamily="34" charset="0"/>
              <a:cs typeface="Arial" pitchFamily="34" charset="0"/>
            </a:endParaRPr>
          </a:p>
        </p:txBody>
      </p:sp>
    </p:spTree>
    <p:extLst>
      <p:ext uri="{BB962C8B-B14F-4D97-AF65-F5344CB8AC3E}">
        <p14:creationId xmlns:p14="http://schemas.microsoft.com/office/powerpoint/2010/main" val="3520603370"/>
      </p:ext>
    </p:extLst>
  </p:cSld>
  <p:clrMapOvr>
    <a:masterClrMapping/>
  </p:clrMapOvr>
</p:sld>
</file>

<file path=ppt/theme/theme1.xml><?xml version="1.0" encoding="utf-8"?>
<a:theme xmlns:a="http://schemas.openxmlformats.org/drawingml/2006/main" name="Titl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sid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2_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F4AD3DB2DE88E46BFC755008C8CE4C3" ma:contentTypeVersion="25" ma:contentTypeDescription="Create a new document." ma:contentTypeScope="" ma:versionID="a349525350814193d5b433b0217febba">
  <xsd:schema xmlns:xsd="http://www.w3.org/2001/XMLSchema" xmlns:xs="http://www.w3.org/2001/XMLSchema" xmlns:p="http://schemas.microsoft.com/office/2006/metadata/properties" xmlns:ns2="09bb704b-ed9b-471a-8a54-1094d76ef862" xmlns:ns3="b6a3f6d1-2530-41df-a1ae-f6b08f033458" targetNamespace="http://schemas.microsoft.com/office/2006/metadata/properties" ma:root="true" ma:fieldsID="901ecf6ca5c17d9f4a8c9aebea4cb014" ns2:_="" ns3:_="">
    <xsd:import namespace="09bb704b-ed9b-471a-8a54-1094d76ef862"/>
    <xsd:import namespace="b6a3f6d1-2530-41df-a1ae-f6b08f03345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date" minOccurs="0"/>
                <xsd:element ref="ns2:Notes" minOccurs="0"/>
                <xsd:element ref="ns2:loc" minOccurs="0"/>
                <xsd:element ref="ns2:Empty_x003f_" minOccurs="0"/>
                <xsd:element ref="ns2:status" minOccurs="0"/>
                <xsd:element ref="ns2:FolderID" minOccurs="0"/>
                <xsd:element ref="ns2:Document_x002f_LinkPresent" minOccurs="0"/>
                <xsd:element ref="ns2:Item" minOccurs="0"/>
                <xsd:element ref="ns2:Folde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bb704b-ed9b-471a-8a54-1094d76ef8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f6040a8-27ad-47ad-a0cf-e6ab4ec0855d"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date" ma:index="23" nillable="true" ma:displayName="date" ma:format="DateTime" ma:internalName="date">
      <xsd:simpleType>
        <xsd:restriction base="dms:DateTime"/>
      </xsd:simpleType>
    </xsd:element>
    <xsd:element name="Notes" ma:index="24" nillable="true" ma:displayName="Notes" ma:description="After an unfortunate incident in New Parks People Zone where a young person lost his life to knife crime, a critical response strategy was formed following best practice in the aftermath of the murder from a partnership perspective. The support and emergency funding that was given to the community during this time was used as best practice and the strategy was produced in partnership with Leics Police, VRN, Victim First, Victim Support, City Youth Service, County Council Youth Service, Education and Community representatives" ma:format="Dropdown" ma:internalName="Notes">
      <xsd:simpleType>
        <xsd:restriction base="dms:Note">
          <xsd:maxLength value="255"/>
        </xsd:restriction>
      </xsd:simpleType>
    </xsd:element>
    <xsd:element name="loc" ma:index="25" nillable="true" ma:displayName="Channel/Folder?" ma:format="Dropdown" ma:indexed="true" ma:internalName="loc">
      <xsd:simpleType>
        <xsd:restriction base="dms:Choice">
          <xsd:enumeration value="channel"/>
          <xsd:enumeration value="folder"/>
          <xsd:enumeration value="Duplicate"/>
        </xsd:restriction>
      </xsd:simpleType>
    </xsd:element>
    <xsd:element name="Empty_x003f_" ma:index="26" nillable="true" ma:displayName="Empty?" ma:format="Dropdown" ma:internalName="Empty_x003f_">
      <xsd:simpleType>
        <xsd:restriction base="dms:Choice">
          <xsd:enumeration value="Yes"/>
          <xsd:enumeration value="No"/>
          <xsd:enumeration value="Nearly"/>
        </xsd:restriction>
      </xsd:simpleType>
    </xsd:element>
    <xsd:element name="status" ma:index="27" nillable="true" ma:displayName="status" ma:format="Dropdown" ma:internalName="status">
      <xsd:simpleType>
        <xsd:restriction base="dms:Choice">
          <xsd:enumeration value="old"/>
          <xsd:enumeration value="in use"/>
        </xsd:restriction>
      </xsd:simpleType>
    </xsd:element>
    <xsd:element name="FolderID" ma:index="28" nillable="true" ma:displayName="Folder ID" ma:format="Dropdown" ma:indexed="true" ma:internalName="FolderID">
      <xsd:simpleType>
        <xsd:restriction base="dms:Choice">
          <xsd:enumeration value="Folder"/>
        </xsd:restriction>
      </xsd:simpleType>
    </xsd:element>
    <xsd:element name="Document_x002f_LinkPresent" ma:index="29" nillable="true" ma:displayName="Document/Link Present" ma:default="0" ma:format="Dropdown" ma:internalName="Document_x002f_LinkPresent">
      <xsd:simpleType>
        <xsd:restriction base="dms:Boolean"/>
      </xsd:simpleType>
    </xsd:element>
    <xsd:element name="Item" ma:index="30" nillable="true" ma:displayName="Item" ma:default="0" ma:format="Dropdown" ma:internalName="Item">
      <xsd:simpleType>
        <xsd:restriction base="dms:Boolean"/>
      </xsd:simpleType>
    </xsd:element>
    <xsd:element name="Folder" ma:index="31" nillable="true" ma:displayName="Folder" ma:format="Dropdown" ma:internalName="Folder">
      <xsd:simpleType>
        <xsd:restriction base="dms:Choice">
          <xsd:enumeration value="Folder"/>
          <xsd:enumeration value="Duplicate"/>
        </xsd:restriction>
      </xsd:simpleType>
    </xsd:element>
    <xsd:element name="MediaServiceBillingMetadata" ma:index="3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6a3f6d1-2530-41df-a1ae-f6b08f0334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d3db7fd-a87d-476b-ba39-84457ce0b9ae}" ma:internalName="TaxCatchAll" ma:showField="CatchAllData" ma:web="b6a3f6d1-2530-41df-a1ae-f6b08f033458">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9bb704b-ed9b-471a-8a54-1094d76ef862">
      <Terms xmlns="http://schemas.microsoft.com/office/infopath/2007/PartnerControls"/>
    </lcf76f155ced4ddcb4097134ff3c332f>
    <TaxCatchAll xmlns="b6a3f6d1-2530-41df-a1ae-f6b08f033458"/>
    <loc xmlns="09bb704b-ed9b-471a-8a54-1094d76ef862" xsi:nil="true"/>
    <status xmlns="09bb704b-ed9b-471a-8a54-1094d76ef862" xsi:nil="true"/>
    <date xmlns="09bb704b-ed9b-471a-8a54-1094d76ef862" xsi:nil="true"/>
    <Item xmlns="09bb704b-ed9b-471a-8a54-1094d76ef862">false</Item>
    <Notes xmlns="09bb704b-ed9b-471a-8a54-1094d76ef862" xsi:nil="true"/>
    <FolderID xmlns="09bb704b-ed9b-471a-8a54-1094d76ef862" xsi:nil="true"/>
    <Document_x002f_LinkPresent xmlns="09bb704b-ed9b-471a-8a54-1094d76ef862">false</Document_x002f_LinkPresent>
    <Empty_x003f_ xmlns="09bb704b-ed9b-471a-8a54-1094d76ef862" xsi:nil="true"/>
    <Folder xmlns="09bb704b-ed9b-471a-8a54-1094d76ef86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622E89-FF01-44D0-ABCA-0248799CA7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bb704b-ed9b-471a-8a54-1094d76ef862"/>
    <ds:schemaRef ds:uri="b6a3f6d1-2530-41df-a1ae-f6b08f0334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A75B32-93D1-4421-AACA-ED96EA349AFB}">
  <ds:schemaRefs>
    <ds:schemaRef ds:uri="http://www.w3.org/XML/1998/namespace"/>
    <ds:schemaRef ds:uri="http://schemas.openxmlformats.org/package/2006/metadata/core-properties"/>
    <ds:schemaRef ds:uri="http://purl.org/dc/elements/1.1/"/>
    <ds:schemaRef ds:uri="09bb704b-ed9b-471a-8a54-1094d76ef862"/>
    <ds:schemaRef ds:uri="http://schemas.microsoft.com/office/2006/documentManagement/types"/>
    <ds:schemaRef ds:uri="http://schemas.microsoft.com/office/infopath/2007/PartnerControls"/>
    <ds:schemaRef ds:uri="http://purl.org/dc/dcmitype/"/>
    <ds:schemaRef ds:uri="b6a3f6d1-2530-41df-a1ae-f6b08f033458"/>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122C15C0-E2A6-405C-822D-1D8AE98745C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114913</TotalTime>
  <Words>1580</Words>
  <Application>Microsoft Office PowerPoint</Application>
  <PresentationFormat>Widescreen</PresentationFormat>
  <Paragraphs>190</Paragraphs>
  <Slides>14</Slides>
  <Notes>12</Notes>
  <HiddenSlides>0</HiddenSlides>
  <MMClips>0</MMClips>
  <ScaleCrop>false</ScaleCrop>
  <HeadingPairs>
    <vt:vector size="4" baseType="variant">
      <vt:variant>
        <vt:lpstr>Theme</vt:lpstr>
      </vt:variant>
      <vt:variant>
        <vt:i4>3</vt:i4>
      </vt:variant>
      <vt:variant>
        <vt:lpstr>Slide Titles</vt:lpstr>
      </vt:variant>
      <vt:variant>
        <vt:i4>14</vt:i4>
      </vt:variant>
    </vt:vector>
  </HeadingPairs>
  <TitlesOfParts>
    <vt:vector size="17" baseType="lpstr">
      <vt:lpstr>Title page</vt:lpstr>
      <vt:lpstr>Inside page</vt:lpstr>
      <vt:lpstr>22_Pixel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Leicestershire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Campbell Helen</dc:creator>
  <cp:lastModifiedBy>Tina Lee (8744)</cp:lastModifiedBy>
  <cp:revision>12</cp:revision>
  <cp:lastPrinted>2025-08-25T11:34:32Z</cp:lastPrinted>
  <dcterms:created xsi:type="dcterms:W3CDTF">2015-10-28T11:40:23Z</dcterms:created>
  <dcterms:modified xsi:type="dcterms:W3CDTF">2026-10-27T09:56:25Z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0x010100BF4AD3DB2DE88E46BFC755008C8CE4C3</vt:lpwstr>
  </property>
  <property fmtid="{D5CDD505-2E9C-101B-9397-08002B2CF9AE}" pid="3" name="MSIP_Label_86ff228e-d67e-4e3c-8add-5ac11aebedac_Enabled">
    <vt:lpwstr>true</vt:lpwstr>
  </property>
  <property fmtid="{D5CDD505-2E9C-101B-9397-08002B2CF9AE}" pid="4" name="MSIP_Label_86ff228e-d67e-4e3c-8add-5ac11aebedac_SetDate">
    <vt:lpwstr>2025-05-22T10:58:02Z</vt:lpwstr>
  </property>
  <property fmtid="{D5CDD505-2E9C-101B-9397-08002B2CF9AE}" pid="5" name="MSIP_Label_86ff228e-d67e-4e3c-8add-5ac11aebedac_Method">
    <vt:lpwstr>Standard</vt:lpwstr>
  </property>
  <property fmtid="{D5CDD505-2E9C-101B-9397-08002B2CF9AE}" pid="6" name="MSIP_Label_86ff228e-d67e-4e3c-8add-5ac11aebedac_Name">
    <vt:lpwstr>86ff228e-d67e-4e3c-8add-5ac11aebedac</vt:lpwstr>
  </property>
  <property fmtid="{D5CDD505-2E9C-101B-9397-08002B2CF9AE}" pid="7" name="MSIP_Label_86ff228e-d67e-4e3c-8add-5ac11aebedac_SiteId">
    <vt:lpwstr>6b0ff425-e5e2-4239-bd8b-91ba02b7940a</vt:lpwstr>
  </property>
  <property fmtid="{D5CDD505-2E9C-101B-9397-08002B2CF9AE}" pid="8" name="MSIP_Label_86ff228e-d67e-4e3c-8add-5ac11aebedac_ActionId">
    <vt:lpwstr>13f159b6-d2c5-4bf1-809f-741985eb1582</vt:lpwstr>
  </property>
  <property fmtid="{D5CDD505-2E9C-101B-9397-08002B2CF9AE}" pid="9" name="MSIP_Label_86ff228e-d67e-4e3c-8add-5ac11aebedac_ContentBits">
    <vt:lpwstr>0</vt:lpwstr>
  </property>
  <property fmtid="{D5CDD505-2E9C-101B-9397-08002B2CF9AE}" pid="10" name="Material_x0020_Type">
    <vt:lpwstr/>
  </property>
  <property fmtid="{D5CDD505-2E9C-101B-9397-08002B2CF9AE}" pid="11" name="Material Type">
    <vt:lpwstr/>
  </property>
  <property fmtid="{D5CDD505-2E9C-101B-9397-08002B2CF9AE}" pid="12" name="MediaServiceImageTags">
    <vt:lpwstr/>
  </property>
</Properties>
</file>